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0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67015-AE7B-334A-A2E5-2538615BF95D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323AD-38ED-AF43-A4E1-92A2251DD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5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896A9-5832-EE44-9507-BCADF8518189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CC780-653D-CA42-B632-E8CFCDC7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287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1ED03A-DA21-834F-884F-4B357D7E1284}" type="slidenum">
              <a:rPr lang="en-US"/>
              <a:pPr/>
              <a:t>1</a:t>
            </a:fld>
            <a:endParaRPr 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14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EABC51-9801-614D-AF53-7B5508A5EFCA}" type="slidenum">
              <a:rPr lang="en-US"/>
              <a:pPr/>
              <a:t>10</a:t>
            </a:fld>
            <a:endParaRPr 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06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502ECA-CFA8-2744-9E97-5E5E5539CEE1}" type="slidenum">
              <a:rPr lang="en-US"/>
              <a:pPr/>
              <a:t>11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3C49C1-0309-7A45-9DA2-38CA496FC306}" type="slidenum">
              <a:rPr lang="en-US"/>
              <a:pPr/>
              <a:t>12</a:t>
            </a:fld>
            <a:endParaRPr 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2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6728F4-A95A-0A40-9577-154514C5C330}" type="slidenum">
              <a:rPr lang="en-US"/>
              <a:pPr/>
              <a:t>13</a:t>
            </a:fld>
            <a:endParaRPr lang="en-US"/>
          </a:p>
        </p:txBody>
      </p:sp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37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CA1E23-D9D5-E544-AE3C-B5BF5DBA6787}" type="slidenum">
              <a:rPr lang="en-US"/>
              <a:pPr/>
              <a:t>2</a:t>
            </a:fld>
            <a:endParaRPr lang="en-US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2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7EE67E-836E-EC42-ABF4-0C7902BDA1C9}" type="slidenum">
              <a:rPr lang="en-US"/>
              <a:pPr/>
              <a:t>3</a:t>
            </a:fld>
            <a:endParaRPr lang="en-US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34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B92B66-FB33-D349-BEBC-970AFC02E623}" type="slidenum">
              <a:rPr lang="en-US"/>
              <a:pPr/>
              <a:t>4</a:t>
            </a:fld>
            <a:endParaRPr lang="en-US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44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075B41-3116-CC4B-BD70-5E80E2728D29}" type="slidenum">
              <a:rPr lang="en-US"/>
              <a:pPr/>
              <a:t>5</a:t>
            </a:fld>
            <a:endParaRPr lang="en-US"/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702280-EBAD-2146-AA0E-0EDB5E72A9E9}" type="slidenum">
              <a:rPr lang="en-US"/>
              <a:pPr/>
              <a:t>6</a:t>
            </a:fld>
            <a:endParaRPr lang="en-US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65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679CED-02F5-B54D-AB62-A2D2BE153468}" type="slidenum">
              <a:rPr lang="en-US"/>
              <a:pPr/>
              <a:t>7</a:t>
            </a:fld>
            <a:endParaRPr lang="en-US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75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06E958-1549-A04A-AC92-A2BD7D6EAEEF}" type="slidenum">
              <a:rPr lang="en-US"/>
              <a:pPr/>
              <a:t>8</a:t>
            </a:fld>
            <a:endParaRPr lang="en-US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85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373E7D-AAC1-EF4E-A2A4-8CCD90A11CAB}" type="slidenum">
              <a:rPr lang="en-US"/>
              <a:pPr/>
              <a:t>9</a:t>
            </a:fld>
            <a:endParaRPr lang="en-US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96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27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37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68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45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37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3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21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2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59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24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8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9B3B5-7832-2845-9EE7-79A6183D8938}" type="datetimeFigureOut">
              <a:rPr lang="en-US" smtClean="0"/>
              <a:t>17/10/2014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9D171-AF87-0C45-A866-A4E24B3B5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35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9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5.jpe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81260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Carbohydrates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12539" y="1259086"/>
            <a:ext cx="7786688" cy="5491758"/>
          </a:xfrm>
          <a:ln/>
        </p:spPr>
        <p:txBody>
          <a:bodyPr>
            <a:normAutofit fontScale="70000" lnSpcReduction="20000"/>
          </a:bodyPr>
          <a:lstStyle/>
          <a:p>
            <a:pPr marL="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2D00FA"/>
                </a:solidFill>
              </a:rPr>
              <a:t>Carbohydrates</a:t>
            </a:r>
            <a:r>
              <a:rPr lang="en-US" dirty="0"/>
              <a:t> are a family of organic molecules made up of carbon, hydrogen, and oxygen atoms. Some are small, simple molecules, while others form long polymers.</a:t>
            </a:r>
          </a:p>
          <a:p>
            <a:pPr marL="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dirty="0"/>
              <a:t>Carbohydrates have the </a:t>
            </a:r>
            <a:r>
              <a:rPr lang="en-US" b="1" dirty="0">
                <a:solidFill>
                  <a:srgbClr val="2D00FA"/>
                </a:solidFill>
              </a:rPr>
              <a:t>general formula</a:t>
            </a:r>
            <a:r>
              <a:rPr lang="en-US" dirty="0">
                <a:solidFill>
                  <a:srgbClr val="2D00FA"/>
                </a:solidFill>
              </a:rPr>
              <a:t> </a:t>
            </a:r>
            <a:r>
              <a:rPr lang="en-US" b="1" dirty="0">
                <a:solidFill>
                  <a:srgbClr val="2D00FA"/>
                </a:solidFill>
              </a:rPr>
              <a:t>(CH</a:t>
            </a:r>
            <a:r>
              <a:rPr lang="en-US" b="1" baseline="-6000" dirty="0">
                <a:solidFill>
                  <a:srgbClr val="2D00FA"/>
                </a:solidFill>
              </a:rPr>
              <a:t>2</a:t>
            </a:r>
            <a:r>
              <a:rPr lang="en-US" b="1" dirty="0">
                <a:solidFill>
                  <a:srgbClr val="2D00FA"/>
                </a:solidFill>
              </a:rPr>
              <a:t>O)</a:t>
            </a:r>
            <a:r>
              <a:rPr lang="en-US" b="1" baseline="-6000" dirty="0">
                <a:solidFill>
                  <a:srgbClr val="2D00FA"/>
                </a:solidFill>
              </a:rPr>
              <a:t>x</a:t>
            </a:r>
            <a:r>
              <a:rPr lang="en-US" dirty="0"/>
              <a:t>. </a:t>
            </a:r>
          </a:p>
          <a:p>
            <a:pPr marL="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dirty="0"/>
              <a:t>Simple carbohydrates are generally </a:t>
            </a:r>
            <a:br>
              <a:rPr lang="en-US" dirty="0"/>
            </a:br>
            <a:r>
              <a:rPr lang="en-US" dirty="0"/>
              <a:t>called </a:t>
            </a:r>
            <a:r>
              <a:rPr lang="en-US" dirty="0" err="1"/>
              <a:t>sugars.The</a:t>
            </a:r>
            <a:r>
              <a:rPr lang="en-US" dirty="0"/>
              <a:t> most common </a:t>
            </a:r>
            <a:br>
              <a:rPr lang="en-US" dirty="0"/>
            </a:br>
            <a:r>
              <a:rPr lang="en-US" dirty="0"/>
              <a:t>arrangements found in sugars are:</a:t>
            </a:r>
            <a:endParaRPr lang="en-US" sz="1700" dirty="0"/>
          </a:p>
          <a:p>
            <a:pPr marL="757881"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300" b="1" dirty="0"/>
              <a:t>Pentose</a:t>
            </a:r>
            <a:r>
              <a:rPr lang="en-US" sz="2300" dirty="0"/>
              <a:t>, a five sided sugar,</a:t>
            </a:r>
            <a:br>
              <a:rPr lang="en-US" sz="2300" dirty="0"/>
            </a:br>
            <a:r>
              <a:rPr lang="en-US" sz="2300" dirty="0"/>
              <a:t>e.g. ribose and </a:t>
            </a:r>
            <a:r>
              <a:rPr lang="en-US" sz="2300" dirty="0" err="1"/>
              <a:t>deoxyribose</a:t>
            </a:r>
            <a:r>
              <a:rPr lang="en-US" sz="2300" dirty="0"/>
              <a:t>.</a:t>
            </a:r>
            <a:br>
              <a:rPr lang="en-US" sz="2300" dirty="0"/>
            </a:br>
            <a:endParaRPr lang="en-US" sz="2300" dirty="0"/>
          </a:p>
          <a:p>
            <a:pPr marL="757881"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300" b="1" dirty="0"/>
              <a:t>Hexose</a:t>
            </a:r>
            <a:r>
              <a:rPr lang="en-US" sz="2300" dirty="0"/>
              <a:t>, a six sided sugar,</a:t>
            </a:r>
            <a:br>
              <a:rPr lang="en-US" sz="2300" dirty="0"/>
            </a:br>
            <a:r>
              <a:rPr lang="en-US" sz="2300" dirty="0"/>
              <a:t>e.g. glucose and fructose.</a:t>
            </a:r>
            <a:br>
              <a:rPr lang="en-US" sz="2300" dirty="0"/>
            </a:br>
            <a:r>
              <a:rPr lang="en-US" sz="2300" dirty="0"/>
              <a:t>A structural formula and</a:t>
            </a:r>
            <a:br>
              <a:rPr lang="en-US" sz="2300" dirty="0"/>
            </a:br>
            <a:r>
              <a:rPr lang="en-US" sz="2300" dirty="0"/>
              <a:t>symbolic form are shown.</a:t>
            </a:r>
            <a:br>
              <a:rPr lang="en-US" sz="2300" dirty="0"/>
            </a:br>
            <a:endParaRPr lang="en-US" sz="2300" dirty="0"/>
          </a:p>
          <a:p>
            <a:pPr marL="757881"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300" dirty="0"/>
              <a:t>In solution, these naturally form rings rather than straight chain structures.</a:t>
            </a:r>
          </a:p>
        </p:txBody>
      </p:sp>
      <p:grpSp>
        <p:nvGrpSpPr>
          <p:cNvPr id="61443" name="Group 3"/>
          <p:cNvGrpSpPr>
            <a:grpSpLocks/>
          </p:cNvGrpSpPr>
          <p:nvPr/>
        </p:nvGrpSpPr>
        <p:grpSpPr bwMode="auto">
          <a:xfrm>
            <a:off x="5322094" y="2339578"/>
            <a:ext cx="3607594" cy="1875234"/>
            <a:chOff x="0" y="0"/>
            <a:chExt cx="3232" cy="1680"/>
          </a:xfrm>
        </p:grpSpPr>
        <p:grpSp>
          <p:nvGrpSpPr>
            <p:cNvPr id="61444" name="Group 4"/>
            <p:cNvGrpSpPr>
              <a:grpSpLocks/>
            </p:cNvGrpSpPr>
            <p:nvPr/>
          </p:nvGrpSpPr>
          <p:grpSpPr bwMode="auto">
            <a:xfrm>
              <a:off x="0" y="0"/>
              <a:ext cx="2400" cy="1680"/>
              <a:chOff x="0" y="0"/>
              <a:chExt cx="2400" cy="1680"/>
            </a:xfrm>
          </p:grpSpPr>
          <p:sp>
            <p:nvSpPr>
              <p:cNvPr id="61445" name="AutoShape 5"/>
              <p:cNvSpPr>
                <a:spLocks/>
              </p:cNvSpPr>
              <p:nvPr/>
            </p:nvSpPr>
            <p:spPr bwMode="auto">
              <a:xfrm>
                <a:off x="430" y="396"/>
                <a:ext cx="1526" cy="8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91" y="0"/>
                    </a:moveTo>
                    <a:lnTo>
                      <a:pt x="21600" y="10714"/>
                    </a:lnTo>
                    <a:lnTo>
                      <a:pt x="15973" y="21082"/>
                    </a:lnTo>
                    <a:lnTo>
                      <a:pt x="5627" y="21600"/>
                    </a:lnTo>
                    <a:lnTo>
                      <a:pt x="0" y="10541"/>
                    </a:lnTo>
                    <a:lnTo>
                      <a:pt x="10891" y="0"/>
                    </a:lnTo>
                    <a:close/>
                    <a:moveTo>
                      <a:pt x="10891" y="0"/>
                    </a:moveTo>
                  </a:path>
                </a:pathLst>
              </a:custGeom>
              <a:solidFill>
                <a:srgbClr val="F9FF6C">
                  <a:alpha val="749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61446" name="Picture 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400" cy="1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1447" name="Rectangle 7"/>
            <p:cNvSpPr>
              <a:spLocks/>
            </p:cNvSpPr>
            <p:nvPr/>
          </p:nvSpPr>
          <p:spPr bwMode="auto">
            <a:xfrm>
              <a:off x="2104" y="688"/>
              <a:ext cx="112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 i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Deoxyribose</a:t>
              </a:r>
            </a:p>
          </p:txBody>
        </p:sp>
      </p:grpSp>
      <p:grpSp>
        <p:nvGrpSpPr>
          <p:cNvPr id="61460" name="Group 20"/>
          <p:cNvGrpSpPr>
            <a:grpSpLocks/>
          </p:cNvGrpSpPr>
          <p:nvPr/>
        </p:nvGrpSpPr>
        <p:grpSpPr bwMode="auto">
          <a:xfrm>
            <a:off x="3821906" y="4231556"/>
            <a:ext cx="5027414" cy="1876350"/>
            <a:chOff x="3424" y="3791"/>
            <a:chExt cx="4504" cy="1681"/>
          </a:xfrm>
        </p:grpSpPr>
        <p:sp>
          <p:nvSpPr>
            <p:cNvPr id="61449" name="AutoShape 9"/>
            <p:cNvSpPr>
              <a:spLocks/>
            </p:cNvSpPr>
            <p:nvPr/>
          </p:nvSpPr>
          <p:spPr bwMode="auto">
            <a:xfrm rot="5400000">
              <a:off x="4208" y="3930"/>
              <a:ext cx="923" cy="1517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solidFill>
              <a:srgbClr val="FF7F1B">
                <a:alpha val="4862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7F1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61450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" y="3791"/>
              <a:ext cx="2400" cy="1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51" name="Rectangle 11"/>
            <p:cNvSpPr>
              <a:spLocks/>
            </p:cNvSpPr>
            <p:nvPr/>
          </p:nvSpPr>
          <p:spPr bwMode="auto">
            <a:xfrm>
              <a:off x="5664" y="4632"/>
              <a:ext cx="78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 i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Glucose</a:t>
              </a:r>
            </a:p>
          </p:txBody>
        </p:sp>
        <p:grpSp>
          <p:nvGrpSpPr>
            <p:cNvPr id="61459" name="Group 19"/>
            <p:cNvGrpSpPr>
              <a:grpSpLocks/>
            </p:cNvGrpSpPr>
            <p:nvPr/>
          </p:nvGrpSpPr>
          <p:grpSpPr bwMode="auto">
            <a:xfrm>
              <a:off x="6336" y="3848"/>
              <a:ext cx="1592" cy="1361"/>
              <a:chOff x="6336" y="3848"/>
              <a:chExt cx="1592" cy="1361"/>
            </a:xfrm>
          </p:grpSpPr>
          <p:sp>
            <p:nvSpPr>
              <p:cNvPr id="61453" name="Line 13"/>
              <p:cNvSpPr>
                <a:spLocks noChangeShapeType="1"/>
              </p:cNvSpPr>
              <p:nvPr/>
            </p:nvSpPr>
            <p:spPr bwMode="auto">
              <a:xfrm rot="10800000" flipH="1">
                <a:off x="6851" y="4023"/>
                <a:ext cx="0" cy="298"/>
              </a:xfrm>
              <a:prstGeom prst="line">
                <a:avLst/>
              </a:prstGeom>
              <a:noFill/>
              <a:ln w="25400">
                <a:solidFill>
                  <a:srgbClr val="6E362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54" name="AutoShape 14"/>
              <p:cNvSpPr>
                <a:spLocks/>
              </p:cNvSpPr>
              <p:nvPr/>
            </p:nvSpPr>
            <p:spPr bwMode="auto">
              <a:xfrm>
                <a:off x="6487" y="4328"/>
                <a:ext cx="1378" cy="88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5593" y="-1"/>
                    </a:moveTo>
                    <a:lnTo>
                      <a:pt x="16007" y="234"/>
                    </a:lnTo>
                    <a:lnTo>
                      <a:pt x="21599" y="11151"/>
                    </a:lnTo>
                    <a:lnTo>
                      <a:pt x="16776" y="21596"/>
                    </a:lnTo>
                    <a:lnTo>
                      <a:pt x="5784" y="21599"/>
                    </a:lnTo>
                    <a:lnTo>
                      <a:pt x="-1" y="10919"/>
                    </a:lnTo>
                    <a:lnTo>
                      <a:pt x="5593" y="-1"/>
                    </a:lnTo>
                    <a:close/>
                    <a:moveTo>
                      <a:pt x="5593" y="-1"/>
                    </a:moveTo>
                  </a:path>
                </a:pathLst>
              </a:custGeom>
              <a:solidFill>
                <a:srgbClr val="FF7F1B">
                  <a:alpha val="50000"/>
                </a:srgbClr>
              </a:solidFill>
              <a:ln w="25400">
                <a:solidFill>
                  <a:srgbClr val="803F0D">
                    <a:alpha val="50000"/>
                  </a:srgb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55" name="Rectangle 15"/>
              <p:cNvSpPr>
                <a:spLocks/>
              </p:cNvSpPr>
              <p:nvPr/>
            </p:nvSpPr>
            <p:spPr bwMode="auto">
              <a:xfrm>
                <a:off x="6720" y="3848"/>
                <a:ext cx="104" cy="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100" b="1"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6</a:t>
                </a:r>
              </a:p>
            </p:txBody>
          </p:sp>
          <p:sp>
            <p:nvSpPr>
              <p:cNvPr id="61456" name="Rectangle 16"/>
              <p:cNvSpPr>
                <a:spLocks/>
              </p:cNvSpPr>
              <p:nvPr/>
            </p:nvSpPr>
            <p:spPr bwMode="auto">
              <a:xfrm>
                <a:off x="7824" y="4712"/>
                <a:ext cx="104" cy="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100" b="1"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1</a:t>
                </a:r>
              </a:p>
            </p:txBody>
          </p:sp>
          <p:sp>
            <p:nvSpPr>
              <p:cNvPr id="61457" name="Rectangle 17"/>
              <p:cNvSpPr>
                <a:spLocks/>
              </p:cNvSpPr>
              <p:nvPr/>
            </p:nvSpPr>
            <p:spPr bwMode="auto">
              <a:xfrm>
                <a:off x="6336" y="4800"/>
                <a:ext cx="104" cy="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100" b="1"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7144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build="p" bldLvl="5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727" name="Group 71"/>
          <p:cNvGrpSpPr>
            <a:grpSpLocks/>
          </p:cNvGrpSpPr>
          <p:nvPr/>
        </p:nvGrpSpPr>
        <p:grpSpPr bwMode="auto">
          <a:xfrm>
            <a:off x="-50229" y="964406"/>
            <a:ext cx="9080376" cy="2325068"/>
            <a:chOff x="-45" y="864"/>
            <a:chExt cx="8135" cy="2083"/>
          </a:xfrm>
        </p:grpSpPr>
        <p:sp>
          <p:nvSpPr>
            <p:cNvPr id="70696" name="AutoShape 40"/>
            <p:cNvSpPr>
              <a:spLocks/>
            </p:cNvSpPr>
            <p:nvPr/>
          </p:nvSpPr>
          <p:spPr bwMode="auto">
            <a:xfrm>
              <a:off x="4244" y="1507"/>
              <a:ext cx="1406" cy="89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-1"/>
                  </a:moveTo>
                  <a:lnTo>
                    <a:pt x="16007" y="234"/>
                  </a:lnTo>
                  <a:lnTo>
                    <a:pt x="21599" y="11151"/>
                  </a:lnTo>
                  <a:lnTo>
                    <a:pt x="16776" y="21596"/>
                  </a:lnTo>
                  <a:lnTo>
                    <a:pt x="5784" y="21599"/>
                  </a:lnTo>
                  <a:lnTo>
                    <a:pt x="-1" y="10919"/>
                  </a:lnTo>
                  <a:lnTo>
                    <a:pt x="5593" y="-1"/>
                  </a:lnTo>
                  <a:close/>
                  <a:moveTo>
                    <a:pt x="5593" y="-1"/>
                  </a:moveTo>
                </a:path>
              </a:pathLst>
            </a:custGeom>
            <a:solidFill>
              <a:srgbClr val="FDCD6B">
                <a:alpha val="7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803F0D">
                      <a:alpha val="79999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61" name="Oval 5"/>
            <p:cNvSpPr>
              <a:spLocks/>
            </p:cNvSpPr>
            <p:nvPr/>
          </p:nvSpPr>
          <p:spPr bwMode="auto">
            <a:xfrm>
              <a:off x="3208" y="864"/>
              <a:ext cx="896" cy="472"/>
            </a:xfrm>
            <a:prstGeom prst="ellipse">
              <a:avLst/>
            </a:prstGeom>
            <a:noFill/>
            <a:ln w="762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62" name="Line 6"/>
            <p:cNvSpPr>
              <a:spLocks noChangeShapeType="1"/>
            </p:cNvSpPr>
            <p:nvPr/>
          </p:nvSpPr>
          <p:spPr bwMode="auto">
            <a:xfrm rot="10800000" flipH="1">
              <a:off x="551" y="1195"/>
              <a:ext cx="0" cy="305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63" name="Rectangle 7"/>
            <p:cNvSpPr>
              <a:spLocks/>
            </p:cNvSpPr>
            <p:nvPr/>
          </p:nvSpPr>
          <p:spPr bwMode="auto">
            <a:xfrm>
              <a:off x="506" y="1020"/>
              <a:ext cx="1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6</a:t>
              </a:r>
            </a:p>
          </p:txBody>
        </p:sp>
        <p:sp>
          <p:nvSpPr>
            <p:cNvPr id="70664" name="AutoShape 8"/>
            <p:cNvSpPr>
              <a:spLocks/>
            </p:cNvSpPr>
            <p:nvPr/>
          </p:nvSpPr>
          <p:spPr bwMode="auto">
            <a:xfrm>
              <a:off x="180" y="1507"/>
              <a:ext cx="1406" cy="89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-1"/>
                  </a:moveTo>
                  <a:lnTo>
                    <a:pt x="16007" y="234"/>
                  </a:lnTo>
                  <a:lnTo>
                    <a:pt x="21599" y="11151"/>
                  </a:lnTo>
                  <a:lnTo>
                    <a:pt x="16776" y="21596"/>
                  </a:lnTo>
                  <a:lnTo>
                    <a:pt x="5784" y="21599"/>
                  </a:lnTo>
                  <a:lnTo>
                    <a:pt x="-1" y="10919"/>
                  </a:lnTo>
                  <a:lnTo>
                    <a:pt x="5593" y="-1"/>
                  </a:lnTo>
                  <a:close/>
                  <a:moveTo>
                    <a:pt x="5593" y="-1"/>
                  </a:moveTo>
                </a:path>
              </a:pathLst>
            </a:custGeom>
            <a:solidFill>
              <a:srgbClr val="FDCD6B">
                <a:alpha val="7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803F0D">
                      <a:alpha val="79999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65" name="Rectangle 9"/>
            <p:cNvSpPr>
              <a:spLocks/>
            </p:cNvSpPr>
            <p:nvPr/>
          </p:nvSpPr>
          <p:spPr bwMode="auto">
            <a:xfrm>
              <a:off x="480" y="1539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5</a:t>
              </a:r>
            </a:p>
          </p:txBody>
        </p:sp>
        <p:sp>
          <p:nvSpPr>
            <p:cNvPr id="70666" name="Rectangle 10"/>
            <p:cNvSpPr>
              <a:spLocks/>
            </p:cNvSpPr>
            <p:nvPr/>
          </p:nvSpPr>
          <p:spPr bwMode="auto">
            <a:xfrm>
              <a:off x="1104" y="2220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</a:p>
          </p:txBody>
        </p:sp>
        <p:sp>
          <p:nvSpPr>
            <p:cNvPr id="70667" name="Rectangle 11"/>
            <p:cNvSpPr>
              <a:spLocks/>
            </p:cNvSpPr>
            <p:nvPr/>
          </p:nvSpPr>
          <p:spPr bwMode="auto">
            <a:xfrm>
              <a:off x="1344" y="1877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</a:t>
              </a:r>
            </a:p>
          </p:txBody>
        </p:sp>
        <p:sp>
          <p:nvSpPr>
            <p:cNvPr id="70668" name="Rectangle 12"/>
            <p:cNvSpPr>
              <a:spLocks/>
            </p:cNvSpPr>
            <p:nvPr/>
          </p:nvSpPr>
          <p:spPr bwMode="auto">
            <a:xfrm>
              <a:off x="563" y="2220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70669" name="Rectangle 13"/>
            <p:cNvSpPr>
              <a:spLocks/>
            </p:cNvSpPr>
            <p:nvPr/>
          </p:nvSpPr>
          <p:spPr bwMode="auto">
            <a:xfrm>
              <a:off x="229" y="1845"/>
              <a:ext cx="106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4</a:t>
              </a:r>
            </a:p>
          </p:txBody>
        </p:sp>
        <p:sp>
          <p:nvSpPr>
            <p:cNvPr id="70670" name="Rectangle 14"/>
            <p:cNvSpPr>
              <a:spLocks/>
            </p:cNvSpPr>
            <p:nvPr/>
          </p:nvSpPr>
          <p:spPr bwMode="auto">
            <a:xfrm>
              <a:off x="1152" y="1387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70671" name="AutoShape 15"/>
            <p:cNvSpPr>
              <a:spLocks/>
            </p:cNvSpPr>
            <p:nvPr/>
          </p:nvSpPr>
          <p:spPr bwMode="auto">
            <a:xfrm>
              <a:off x="-45" y="1509"/>
              <a:ext cx="1221" cy="71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48"/>
                  </a:moveTo>
                  <a:lnTo>
                    <a:pt x="10391" y="0"/>
                  </a:lnTo>
                  <a:lnTo>
                    <a:pt x="0" y="2160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72" name="AutoShape 16"/>
            <p:cNvSpPr>
              <a:spLocks/>
            </p:cNvSpPr>
            <p:nvPr/>
          </p:nvSpPr>
          <p:spPr bwMode="auto">
            <a:xfrm>
              <a:off x="178" y="1522"/>
              <a:ext cx="1712" cy="88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0634"/>
                  </a:moveTo>
                  <a:lnTo>
                    <a:pt x="4735" y="21534"/>
                  </a:lnTo>
                  <a:lnTo>
                    <a:pt x="13725" y="21600"/>
                  </a:lnTo>
                  <a:lnTo>
                    <a:pt x="21600" y="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73" name="AutoShape 17"/>
            <p:cNvSpPr>
              <a:spLocks/>
            </p:cNvSpPr>
            <p:nvPr/>
          </p:nvSpPr>
          <p:spPr bwMode="auto">
            <a:xfrm>
              <a:off x="1252" y="1558"/>
              <a:ext cx="324" cy="40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>
                <a:alpha val="14902"/>
              </a:schemeClr>
            </a:solidFill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74" name="Line 18"/>
            <p:cNvSpPr>
              <a:spLocks noChangeShapeType="1"/>
            </p:cNvSpPr>
            <p:nvPr/>
          </p:nvSpPr>
          <p:spPr bwMode="auto">
            <a:xfrm rot="10800000" flipH="1">
              <a:off x="1269" y="2404"/>
              <a:ext cx="0" cy="305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75" name="Rectangle 19"/>
            <p:cNvSpPr>
              <a:spLocks/>
            </p:cNvSpPr>
            <p:nvPr/>
          </p:nvSpPr>
          <p:spPr bwMode="auto">
            <a:xfrm>
              <a:off x="960" y="2710"/>
              <a:ext cx="767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NHCOCH</a:t>
              </a:r>
              <a:r>
                <a:rPr lang="en-US" sz="11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70676" name="Rectangle 20"/>
            <p:cNvSpPr>
              <a:spLocks/>
            </p:cNvSpPr>
            <p:nvPr/>
          </p:nvSpPr>
          <p:spPr bwMode="auto">
            <a:xfrm>
              <a:off x="1824" y="1392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70677" name="Line 21"/>
            <p:cNvSpPr>
              <a:spLocks noChangeShapeType="1"/>
            </p:cNvSpPr>
            <p:nvPr/>
          </p:nvSpPr>
          <p:spPr bwMode="auto">
            <a:xfrm rot="10800000" flipH="1">
              <a:off x="4615" y="1195"/>
              <a:ext cx="0" cy="305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78" name="Rectangle 22"/>
            <p:cNvSpPr>
              <a:spLocks/>
            </p:cNvSpPr>
            <p:nvPr/>
          </p:nvSpPr>
          <p:spPr bwMode="auto">
            <a:xfrm>
              <a:off x="4293" y="1845"/>
              <a:ext cx="106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latin typeface="Arial" charset="0"/>
                  <a:ea typeface="ＭＳ Ｐゴシック" charset="0"/>
                  <a:cs typeface="Times" charset="0"/>
                </a:rPr>
                <a:t>4</a:t>
              </a:r>
              <a:endParaRPr lang="en-US" sz="1100">
                <a:latin typeface="Times" charset="0"/>
                <a:ea typeface="ＭＳ Ｐゴシック" charset="0"/>
                <a:cs typeface="Times" charset="0"/>
                <a:sym typeface="Times" charset="0"/>
              </a:endParaRPr>
            </a:p>
          </p:txBody>
        </p:sp>
        <p:sp>
          <p:nvSpPr>
            <p:cNvPr id="70679" name="Rectangle 23"/>
            <p:cNvSpPr>
              <a:spLocks/>
            </p:cNvSpPr>
            <p:nvPr/>
          </p:nvSpPr>
          <p:spPr bwMode="auto">
            <a:xfrm>
              <a:off x="5904" y="1344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70680" name="Line 24"/>
            <p:cNvSpPr>
              <a:spLocks noChangeShapeType="1"/>
            </p:cNvSpPr>
            <p:nvPr/>
          </p:nvSpPr>
          <p:spPr bwMode="auto">
            <a:xfrm rot="10800000">
              <a:off x="3369" y="1195"/>
              <a:ext cx="0" cy="305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81" name="Rectangle 25"/>
            <p:cNvSpPr>
              <a:spLocks/>
            </p:cNvSpPr>
            <p:nvPr/>
          </p:nvSpPr>
          <p:spPr bwMode="auto">
            <a:xfrm>
              <a:off x="2544" y="2716"/>
              <a:ext cx="1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6</a:t>
              </a:r>
            </a:p>
          </p:txBody>
        </p:sp>
        <p:sp>
          <p:nvSpPr>
            <p:cNvPr id="70682" name="AutoShape 26"/>
            <p:cNvSpPr>
              <a:spLocks/>
            </p:cNvSpPr>
            <p:nvPr/>
          </p:nvSpPr>
          <p:spPr bwMode="auto">
            <a:xfrm>
              <a:off x="2334" y="1507"/>
              <a:ext cx="1406" cy="89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007" y="4"/>
                  </a:moveTo>
                  <a:lnTo>
                    <a:pt x="5593" y="239"/>
                  </a:lnTo>
                  <a:lnTo>
                    <a:pt x="1" y="11156"/>
                  </a:lnTo>
                  <a:lnTo>
                    <a:pt x="4824" y="21601"/>
                  </a:lnTo>
                  <a:lnTo>
                    <a:pt x="15816" y="21604"/>
                  </a:lnTo>
                  <a:lnTo>
                    <a:pt x="21601" y="10924"/>
                  </a:lnTo>
                  <a:lnTo>
                    <a:pt x="16007" y="4"/>
                  </a:lnTo>
                  <a:close/>
                  <a:moveTo>
                    <a:pt x="16007" y="4"/>
                  </a:moveTo>
                </a:path>
              </a:pathLst>
            </a:custGeom>
            <a:solidFill>
              <a:srgbClr val="FDCD6B">
                <a:alpha val="7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803F0D">
                      <a:alpha val="79999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83" name="Rectangle 27"/>
            <p:cNvSpPr>
              <a:spLocks/>
            </p:cNvSpPr>
            <p:nvPr/>
          </p:nvSpPr>
          <p:spPr bwMode="auto">
            <a:xfrm>
              <a:off x="2656" y="2212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5</a:t>
              </a:r>
            </a:p>
          </p:txBody>
        </p:sp>
        <p:sp>
          <p:nvSpPr>
            <p:cNvPr id="70684" name="Rectangle 28"/>
            <p:cNvSpPr>
              <a:spLocks/>
            </p:cNvSpPr>
            <p:nvPr/>
          </p:nvSpPr>
          <p:spPr bwMode="auto">
            <a:xfrm>
              <a:off x="3216" y="1539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</a:p>
          </p:txBody>
        </p:sp>
        <p:sp>
          <p:nvSpPr>
            <p:cNvPr id="70685" name="Rectangle 29"/>
            <p:cNvSpPr>
              <a:spLocks/>
            </p:cNvSpPr>
            <p:nvPr/>
          </p:nvSpPr>
          <p:spPr bwMode="auto">
            <a:xfrm>
              <a:off x="3504" y="1875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</a:t>
              </a:r>
            </a:p>
          </p:txBody>
        </p:sp>
        <p:sp>
          <p:nvSpPr>
            <p:cNvPr id="70686" name="Rectangle 30"/>
            <p:cNvSpPr>
              <a:spLocks/>
            </p:cNvSpPr>
            <p:nvPr/>
          </p:nvSpPr>
          <p:spPr bwMode="auto">
            <a:xfrm>
              <a:off x="2640" y="1536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70687" name="Rectangle 31"/>
            <p:cNvSpPr>
              <a:spLocks/>
            </p:cNvSpPr>
            <p:nvPr/>
          </p:nvSpPr>
          <p:spPr bwMode="auto">
            <a:xfrm>
              <a:off x="2352" y="1876"/>
              <a:ext cx="106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4</a:t>
              </a:r>
            </a:p>
          </p:txBody>
        </p:sp>
        <p:sp>
          <p:nvSpPr>
            <p:cNvPr id="70688" name="AutoShape 32"/>
            <p:cNvSpPr>
              <a:spLocks/>
            </p:cNvSpPr>
            <p:nvPr/>
          </p:nvSpPr>
          <p:spPr bwMode="auto">
            <a:xfrm flipH="1">
              <a:off x="2710" y="1506"/>
              <a:ext cx="1256" cy="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10108" y="82"/>
                  </a:lnTo>
                  <a:lnTo>
                    <a:pt x="0" y="2160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89" name="AutoShape 33"/>
            <p:cNvSpPr>
              <a:spLocks/>
            </p:cNvSpPr>
            <p:nvPr/>
          </p:nvSpPr>
          <p:spPr bwMode="auto">
            <a:xfrm flipH="1">
              <a:off x="2030" y="1522"/>
              <a:ext cx="1251" cy="88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534"/>
                  </a:moveTo>
                  <a:lnTo>
                    <a:pt x="10821" y="21600"/>
                  </a:lnTo>
                  <a:lnTo>
                    <a:pt x="21600" y="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90" name="Line 34"/>
            <p:cNvSpPr>
              <a:spLocks noChangeShapeType="1"/>
            </p:cNvSpPr>
            <p:nvPr/>
          </p:nvSpPr>
          <p:spPr bwMode="auto">
            <a:xfrm rot="10800000">
              <a:off x="2651" y="2404"/>
              <a:ext cx="0" cy="305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91" name="Rectangle 35"/>
            <p:cNvSpPr>
              <a:spLocks/>
            </p:cNvSpPr>
            <p:nvPr/>
          </p:nvSpPr>
          <p:spPr bwMode="auto">
            <a:xfrm>
              <a:off x="3259" y="1003"/>
              <a:ext cx="768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NHCOCH</a:t>
              </a:r>
              <a:r>
                <a:rPr lang="en-US" sz="11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70692" name="Rectangle 36"/>
            <p:cNvSpPr>
              <a:spLocks/>
            </p:cNvSpPr>
            <p:nvPr/>
          </p:nvSpPr>
          <p:spPr bwMode="auto">
            <a:xfrm flipH="1">
              <a:off x="3254" y="2355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70693" name="AutoShape 37"/>
            <p:cNvSpPr>
              <a:spLocks/>
            </p:cNvSpPr>
            <p:nvPr/>
          </p:nvSpPr>
          <p:spPr bwMode="auto">
            <a:xfrm>
              <a:off x="2347" y="1502"/>
              <a:ext cx="363" cy="45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0"/>
                  </a:lnTo>
                </a:path>
              </a:pathLst>
            </a:custGeom>
            <a:solidFill>
              <a:schemeClr val="accent1">
                <a:alpha val="14902"/>
              </a:schemeClr>
            </a:solidFill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94" name="AutoShape 38"/>
            <p:cNvSpPr>
              <a:spLocks/>
            </p:cNvSpPr>
            <p:nvPr/>
          </p:nvSpPr>
          <p:spPr bwMode="auto">
            <a:xfrm>
              <a:off x="3424" y="1955"/>
              <a:ext cx="318" cy="3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21600"/>
                  </a:lnTo>
                </a:path>
              </a:pathLst>
            </a:custGeom>
            <a:solidFill>
              <a:schemeClr val="accent1">
                <a:alpha val="14902"/>
              </a:schemeClr>
            </a:solidFill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95" name="Rectangle 39"/>
            <p:cNvSpPr>
              <a:spLocks/>
            </p:cNvSpPr>
            <p:nvPr/>
          </p:nvSpPr>
          <p:spPr bwMode="auto">
            <a:xfrm>
              <a:off x="4502" y="1036"/>
              <a:ext cx="1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6</a:t>
              </a:r>
            </a:p>
          </p:txBody>
        </p:sp>
        <p:sp>
          <p:nvSpPr>
            <p:cNvPr id="70697" name="Rectangle 41"/>
            <p:cNvSpPr>
              <a:spLocks/>
            </p:cNvSpPr>
            <p:nvPr/>
          </p:nvSpPr>
          <p:spPr bwMode="auto">
            <a:xfrm>
              <a:off x="4550" y="1539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5</a:t>
              </a:r>
            </a:p>
          </p:txBody>
        </p:sp>
        <p:sp>
          <p:nvSpPr>
            <p:cNvPr id="70698" name="Rectangle 42"/>
            <p:cNvSpPr>
              <a:spLocks/>
            </p:cNvSpPr>
            <p:nvPr/>
          </p:nvSpPr>
          <p:spPr bwMode="auto">
            <a:xfrm>
              <a:off x="5174" y="2259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</a:p>
          </p:txBody>
        </p:sp>
        <p:sp>
          <p:nvSpPr>
            <p:cNvPr id="70699" name="Rectangle 43"/>
            <p:cNvSpPr>
              <a:spLocks/>
            </p:cNvSpPr>
            <p:nvPr/>
          </p:nvSpPr>
          <p:spPr bwMode="auto">
            <a:xfrm>
              <a:off x="5424" y="1877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</a:t>
              </a:r>
            </a:p>
          </p:txBody>
        </p:sp>
        <p:sp>
          <p:nvSpPr>
            <p:cNvPr id="70700" name="Rectangle 44"/>
            <p:cNvSpPr>
              <a:spLocks/>
            </p:cNvSpPr>
            <p:nvPr/>
          </p:nvSpPr>
          <p:spPr bwMode="auto">
            <a:xfrm>
              <a:off x="4560" y="2220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70701" name="Rectangle 45"/>
            <p:cNvSpPr>
              <a:spLocks/>
            </p:cNvSpPr>
            <p:nvPr/>
          </p:nvSpPr>
          <p:spPr bwMode="auto">
            <a:xfrm>
              <a:off x="5263" y="1387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70702" name="AutoShape 46"/>
            <p:cNvSpPr>
              <a:spLocks/>
            </p:cNvSpPr>
            <p:nvPr/>
          </p:nvSpPr>
          <p:spPr bwMode="auto">
            <a:xfrm>
              <a:off x="4018" y="1509"/>
              <a:ext cx="1222" cy="71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48"/>
                  </a:moveTo>
                  <a:lnTo>
                    <a:pt x="10391" y="0"/>
                  </a:lnTo>
                  <a:lnTo>
                    <a:pt x="0" y="2160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03" name="AutoShape 47"/>
            <p:cNvSpPr>
              <a:spLocks/>
            </p:cNvSpPr>
            <p:nvPr/>
          </p:nvSpPr>
          <p:spPr bwMode="auto">
            <a:xfrm>
              <a:off x="4241" y="1522"/>
              <a:ext cx="1713" cy="88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0634"/>
                  </a:moveTo>
                  <a:lnTo>
                    <a:pt x="4735" y="21534"/>
                  </a:lnTo>
                  <a:lnTo>
                    <a:pt x="13725" y="21600"/>
                  </a:lnTo>
                  <a:lnTo>
                    <a:pt x="21600" y="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04" name="AutoShape 48"/>
            <p:cNvSpPr>
              <a:spLocks/>
            </p:cNvSpPr>
            <p:nvPr/>
          </p:nvSpPr>
          <p:spPr bwMode="auto">
            <a:xfrm>
              <a:off x="5316" y="1558"/>
              <a:ext cx="324" cy="40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>
                <a:alpha val="14902"/>
              </a:schemeClr>
            </a:solidFill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05" name="Line 49"/>
            <p:cNvSpPr>
              <a:spLocks noChangeShapeType="1"/>
            </p:cNvSpPr>
            <p:nvPr/>
          </p:nvSpPr>
          <p:spPr bwMode="auto">
            <a:xfrm rot="10800000" flipH="1">
              <a:off x="5333" y="2404"/>
              <a:ext cx="0" cy="305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06" name="Rectangle 50"/>
            <p:cNvSpPr>
              <a:spLocks/>
            </p:cNvSpPr>
            <p:nvPr/>
          </p:nvSpPr>
          <p:spPr bwMode="auto">
            <a:xfrm>
              <a:off x="4944" y="2710"/>
              <a:ext cx="767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NHCOCH</a:t>
              </a:r>
              <a:r>
                <a:rPr lang="en-US" sz="11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70707" name="Rectangle 51"/>
            <p:cNvSpPr>
              <a:spLocks/>
            </p:cNvSpPr>
            <p:nvPr/>
          </p:nvSpPr>
          <p:spPr bwMode="auto">
            <a:xfrm flipH="1">
              <a:off x="3878" y="2212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70708" name="Rectangle 52"/>
            <p:cNvSpPr>
              <a:spLocks/>
            </p:cNvSpPr>
            <p:nvPr/>
          </p:nvSpPr>
          <p:spPr bwMode="auto">
            <a:xfrm>
              <a:off x="1464" y="936"/>
              <a:ext cx="1808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lnSpc>
                  <a:spcPct val="80000"/>
                </a:lnSpc>
                <a:tabLst>
                  <a:tab pos="366104" algn="l"/>
                </a:tabLst>
              </a:pP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Nitrogen containing group on each glucose</a:t>
              </a:r>
            </a:p>
          </p:txBody>
        </p:sp>
        <p:sp>
          <p:nvSpPr>
            <p:cNvPr id="70709" name="Line 53"/>
            <p:cNvSpPr>
              <a:spLocks noChangeShapeType="1"/>
            </p:cNvSpPr>
            <p:nvPr/>
          </p:nvSpPr>
          <p:spPr bwMode="auto">
            <a:xfrm rot="10800000">
              <a:off x="7433" y="1195"/>
              <a:ext cx="0" cy="305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10" name="Rectangle 54"/>
            <p:cNvSpPr>
              <a:spLocks/>
            </p:cNvSpPr>
            <p:nvPr/>
          </p:nvSpPr>
          <p:spPr bwMode="auto">
            <a:xfrm>
              <a:off x="6614" y="2716"/>
              <a:ext cx="1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6</a:t>
              </a:r>
            </a:p>
          </p:txBody>
        </p:sp>
        <p:sp>
          <p:nvSpPr>
            <p:cNvPr id="70711" name="AutoShape 55"/>
            <p:cNvSpPr>
              <a:spLocks/>
            </p:cNvSpPr>
            <p:nvPr/>
          </p:nvSpPr>
          <p:spPr bwMode="auto">
            <a:xfrm>
              <a:off x="6398" y="1507"/>
              <a:ext cx="1406" cy="89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007" y="4"/>
                  </a:moveTo>
                  <a:lnTo>
                    <a:pt x="5593" y="239"/>
                  </a:lnTo>
                  <a:lnTo>
                    <a:pt x="1" y="11156"/>
                  </a:lnTo>
                  <a:lnTo>
                    <a:pt x="4824" y="21601"/>
                  </a:lnTo>
                  <a:lnTo>
                    <a:pt x="15816" y="21604"/>
                  </a:lnTo>
                  <a:lnTo>
                    <a:pt x="21601" y="10924"/>
                  </a:lnTo>
                  <a:lnTo>
                    <a:pt x="16007" y="4"/>
                  </a:lnTo>
                  <a:close/>
                  <a:moveTo>
                    <a:pt x="16007" y="4"/>
                  </a:moveTo>
                </a:path>
              </a:pathLst>
            </a:custGeom>
            <a:solidFill>
              <a:srgbClr val="FDCD6B">
                <a:alpha val="6405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803F0D">
                      <a:alpha val="80075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12" name="Rectangle 56"/>
            <p:cNvSpPr>
              <a:spLocks/>
            </p:cNvSpPr>
            <p:nvPr/>
          </p:nvSpPr>
          <p:spPr bwMode="auto">
            <a:xfrm>
              <a:off x="6720" y="2212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5</a:t>
              </a:r>
            </a:p>
          </p:txBody>
        </p:sp>
        <p:sp>
          <p:nvSpPr>
            <p:cNvPr id="70713" name="Rectangle 57"/>
            <p:cNvSpPr>
              <a:spLocks/>
            </p:cNvSpPr>
            <p:nvPr/>
          </p:nvSpPr>
          <p:spPr bwMode="auto">
            <a:xfrm>
              <a:off x="7286" y="1493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</a:p>
          </p:txBody>
        </p:sp>
        <p:sp>
          <p:nvSpPr>
            <p:cNvPr id="70714" name="Rectangle 58"/>
            <p:cNvSpPr>
              <a:spLocks/>
            </p:cNvSpPr>
            <p:nvPr/>
          </p:nvSpPr>
          <p:spPr bwMode="auto">
            <a:xfrm>
              <a:off x="7584" y="1875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</a:t>
              </a:r>
            </a:p>
          </p:txBody>
        </p:sp>
        <p:sp>
          <p:nvSpPr>
            <p:cNvPr id="70715" name="Rectangle 59"/>
            <p:cNvSpPr>
              <a:spLocks/>
            </p:cNvSpPr>
            <p:nvPr/>
          </p:nvSpPr>
          <p:spPr bwMode="auto">
            <a:xfrm>
              <a:off x="6720" y="1493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70716" name="AutoShape 60"/>
            <p:cNvSpPr>
              <a:spLocks/>
            </p:cNvSpPr>
            <p:nvPr/>
          </p:nvSpPr>
          <p:spPr bwMode="auto">
            <a:xfrm flipH="1">
              <a:off x="6768" y="1488"/>
              <a:ext cx="1256" cy="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10108" y="82"/>
                  </a:lnTo>
                  <a:lnTo>
                    <a:pt x="0" y="2160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17" name="AutoShape 61"/>
            <p:cNvSpPr>
              <a:spLocks/>
            </p:cNvSpPr>
            <p:nvPr/>
          </p:nvSpPr>
          <p:spPr bwMode="auto">
            <a:xfrm flipH="1">
              <a:off x="6094" y="1522"/>
              <a:ext cx="1251" cy="88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534"/>
                  </a:moveTo>
                  <a:lnTo>
                    <a:pt x="10821" y="21600"/>
                  </a:lnTo>
                  <a:lnTo>
                    <a:pt x="21600" y="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18" name="Line 62"/>
            <p:cNvSpPr>
              <a:spLocks noChangeShapeType="1"/>
            </p:cNvSpPr>
            <p:nvPr/>
          </p:nvSpPr>
          <p:spPr bwMode="auto">
            <a:xfrm rot="10800000">
              <a:off x="6715" y="2404"/>
              <a:ext cx="0" cy="305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19" name="Rectangle 63"/>
            <p:cNvSpPr>
              <a:spLocks/>
            </p:cNvSpPr>
            <p:nvPr/>
          </p:nvSpPr>
          <p:spPr bwMode="auto">
            <a:xfrm>
              <a:off x="7323" y="1003"/>
              <a:ext cx="767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NHCOCH</a:t>
              </a:r>
              <a:r>
                <a:rPr lang="en-US" sz="11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70720" name="Rectangle 64"/>
            <p:cNvSpPr>
              <a:spLocks/>
            </p:cNvSpPr>
            <p:nvPr/>
          </p:nvSpPr>
          <p:spPr bwMode="auto">
            <a:xfrm flipH="1">
              <a:off x="7334" y="2355"/>
              <a:ext cx="10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70721" name="AutoShape 65"/>
            <p:cNvSpPr>
              <a:spLocks/>
            </p:cNvSpPr>
            <p:nvPr/>
          </p:nvSpPr>
          <p:spPr bwMode="auto">
            <a:xfrm>
              <a:off x="6411" y="1502"/>
              <a:ext cx="363" cy="45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0"/>
                  </a:lnTo>
                </a:path>
              </a:pathLst>
            </a:custGeom>
            <a:solidFill>
              <a:schemeClr val="accent1">
                <a:alpha val="14902"/>
              </a:schemeClr>
            </a:solidFill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22" name="AutoShape 66"/>
            <p:cNvSpPr>
              <a:spLocks/>
            </p:cNvSpPr>
            <p:nvPr/>
          </p:nvSpPr>
          <p:spPr bwMode="auto">
            <a:xfrm>
              <a:off x="7488" y="1955"/>
              <a:ext cx="318" cy="3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21600"/>
                  </a:lnTo>
                </a:path>
              </a:pathLst>
            </a:custGeom>
            <a:solidFill>
              <a:schemeClr val="accent1">
                <a:alpha val="14902"/>
              </a:schemeClr>
            </a:solidFill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23" name="Rectangle 67"/>
            <p:cNvSpPr>
              <a:spLocks/>
            </p:cNvSpPr>
            <p:nvPr/>
          </p:nvSpPr>
          <p:spPr bwMode="auto">
            <a:xfrm>
              <a:off x="6432" y="1880"/>
              <a:ext cx="104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4</a:t>
              </a:r>
            </a:p>
          </p:txBody>
        </p:sp>
      </p:grpSp>
      <p:sp>
        <p:nvSpPr>
          <p:cNvPr id="70657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651867" y="3402211"/>
            <a:ext cx="5268516" cy="3321844"/>
          </a:xfrm>
          <a:ln/>
        </p:spPr>
        <p:txBody>
          <a:bodyPr/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700" b="1">
                <a:solidFill>
                  <a:srgbClr val="2D00FA"/>
                </a:solidFill>
              </a:rPr>
              <a:t>Chitin</a:t>
            </a:r>
            <a:r>
              <a:rPr lang="en-US" sz="1700"/>
              <a:t> is a tough </a:t>
            </a:r>
            <a:r>
              <a:rPr lang="en-US" sz="1700" b="1">
                <a:solidFill>
                  <a:srgbClr val="2D00FA"/>
                </a:solidFill>
              </a:rPr>
              <a:t>modified</a:t>
            </a:r>
            <a:r>
              <a:rPr lang="en-US" sz="1700"/>
              <a:t> polysaccharide made up of chains of </a:t>
            </a:r>
            <a:r>
              <a:rPr lang="en-US" sz="1700">
                <a:solidFill>
                  <a:srgbClr val="2D00FA"/>
                </a:solidFill>
                <a:latin typeface="Lucida Grande" charset="0"/>
              </a:rPr>
              <a:t>β</a:t>
            </a:r>
            <a:r>
              <a:rPr lang="en-US" sz="1700">
                <a:solidFill>
                  <a:srgbClr val="2D00FA"/>
                </a:solidFill>
              </a:rPr>
              <a:t>-glucose</a:t>
            </a:r>
            <a:r>
              <a:rPr lang="en-US" sz="1700"/>
              <a:t> molecules.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700"/>
              <a:t>Structurally, it is almost the same as cellulose except that the -OH group at carbon atom 2 is replaced by a nitrogen-containing group (NH.CO.CH</a:t>
            </a:r>
            <a:r>
              <a:rPr lang="en-US" sz="1700" baseline="-6000"/>
              <a:t>3</a:t>
            </a:r>
            <a:r>
              <a:rPr lang="en-US" sz="1700"/>
              <a:t>).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700"/>
              <a:t>Chitin forms bundles of long parallel chains.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700"/>
              <a:t>It is found in the cell walls of fungi and it is an essential component of the arthropod exoskeleton.</a:t>
            </a:r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785813"/>
          </a:xfrm>
          <a:ln/>
        </p:spPr>
        <p:txBody>
          <a:bodyPr anchor="b"/>
          <a:lstStyle/>
          <a:p>
            <a:pPr>
              <a:lnSpc>
                <a:spcPct val="68000"/>
              </a:lnSpc>
              <a:tabLst>
                <a:tab pos="669703" algn="l"/>
              </a:tabLst>
            </a:pPr>
            <a:r>
              <a:rPr lang="en-US"/>
              <a:t>Modified Polysaccharides</a:t>
            </a:r>
          </a:p>
        </p:txBody>
      </p:sp>
      <p:sp>
        <p:nvSpPr>
          <p:cNvPr id="70659" name="Rectangle 3"/>
          <p:cNvSpPr>
            <a:spLocks/>
          </p:cNvSpPr>
          <p:nvPr/>
        </p:nvSpPr>
        <p:spPr bwMode="auto">
          <a:xfrm>
            <a:off x="6237387" y="5840015"/>
            <a:ext cx="1973461" cy="41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5000"/>
              </a:lnSpc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exoskeleton of an insect is made of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chitin</a:t>
            </a:r>
          </a:p>
        </p:txBody>
      </p:sp>
      <p:pic>
        <p:nvPicPr>
          <p:cNvPr id="70724" name="Picture 6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531" y="3607594"/>
            <a:ext cx="3482578" cy="241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11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7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8" name="Rectangle 28"/>
          <p:cNvSpPr>
            <a:spLocks noChangeArrowheads="1"/>
          </p:cNvSpPr>
          <p:nvPr/>
        </p:nvSpPr>
        <p:spPr bwMode="auto">
          <a:xfrm>
            <a:off x="4982766" y="1071562"/>
            <a:ext cx="3259336" cy="4375547"/>
          </a:xfrm>
          <a:prstGeom prst="rect">
            <a:avLst/>
          </a:prstGeom>
          <a:solidFill>
            <a:srgbClr val="7C8111">
              <a:alpha val="3764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3941" tIns="133941" rIns="133941" bIns="133941" anchor="ctr"/>
          <a:lstStyle/>
          <a:p>
            <a:pPr marL="301366" indent="-301366">
              <a:lnSpc>
                <a:spcPct val="114000"/>
              </a:lnSpc>
              <a:spcBef>
                <a:spcPts val="1406"/>
              </a:spcBef>
              <a:buSzPct val="186000"/>
              <a:tabLst>
                <a:tab pos="721047" algn="l"/>
                <a:tab pos="721047" algn="l"/>
                <a:tab pos="721047" algn="l"/>
                <a:tab pos="721047" algn="l"/>
              </a:tabLst>
            </a:pPr>
            <a:endParaRPr lang="en-US" sz="160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  <a:sym typeface="Arial" charset="0"/>
            </a:endParaRPr>
          </a:p>
          <a:p>
            <a:pPr marL="301366" indent="-301366">
              <a:lnSpc>
                <a:spcPts val="2250"/>
              </a:lnSpc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ea typeface="ヒラギノ角ゴ Pro W3" charset="0"/>
                <a:cs typeface="Arial" charset="0"/>
                <a:sym typeface="Arial" charset="0"/>
              </a:rPr>
              <a:t>Compound sugars can be </a:t>
            </a:r>
            <a:r>
              <a:rPr lang="en-US" sz="1600" b="1">
                <a:solidFill>
                  <a:srgbClr val="2D00FA"/>
                </a:solidFill>
                <a:latin typeface="Arial" charset="0"/>
                <a:ea typeface="ヒラギノ角ゴ Pro W3" charset="0"/>
                <a:cs typeface="Arial" charset="0"/>
                <a:sym typeface="Arial" charset="0"/>
              </a:rPr>
              <a:t>broken</a:t>
            </a:r>
            <a:r>
              <a:rPr lang="en-US" sz="1600">
                <a:solidFill>
                  <a:srgbClr val="000000"/>
                </a:solidFill>
                <a:latin typeface="Arial" charset="0"/>
                <a:ea typeface="ヒラギノ角ゴ Pro W3" charset="0"/>
                <a:cs typeface="Arial" charset="0"/>
                <a:sym typeface="Arial" charset="0"/>
              </a:rPr>
              <a:t> down into their constituent monosaccharides.</a:t>
            </a:r>
          </a:p>
          <a:p>
            <a:pPr marL="301366" indent="-301366">
              <a:lnSpc>
                <a:spcPts val="2250"/>
              </a:lnSpc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ea typeface="ヒラギノ角ゴ Pro W3" charset="0"/>
                <a:cs typeface="Arial" charset="0"/>
                <a:sym typeface="Arial" charset="0"/>
              </a:rPr>
              <a:t>A water molecule provides the hydrogen and hydroxyl groups required.</a:t>
            </a:r>
          </a:p>
          <a:p>
            <a:pPr marL="301366" indent="-301366">
              <a:lnSpc>
                <a:spcPts val="2250"/>
              </a:lnSpc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ea typeface="ヒラギノ角ゴ Pro W3" charset="0"/>
                <a:cs typeface="Arial" charset="0"/>
                <a:sym typeface="Arial" charset="0"/>
              </a:rPr>
              <a:t>The reaction is catalyzed by enzymes.</a:t>
            </a:r>
          </a:p>
        </p:txBody>
      </p:sp>
      <p:sp>
        <p:nvSpPr>
          <p:cNvPr id="71681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81260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Condensation &amp; Hydrolysis</a:t>
            </a: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66180" y="1053703"/>
            <a:ext cx="3259336" cy="4375547"/>
          </a:xfrm>
          <a:solidFill>
            <a:srgbClr val="7C8111">
              <a:alpha val="37646"/>
            </a:srgbClr>
          </a:solidFill>
          <a:ln/>
        </p:spPr>
        <p:txBody>
          <a:bodyPr lIns="133941" tIns="133941" rIns="133941" bIns="133941" anchor="ctr"/>
          <a:lstStyle/>
          <a:p>
            <a:pPr marL="301366" indent="-301366">
              <a:buNone/>
              <a:tabLst>
                <a:tab pos="721047" algn="l"/>
                <a:tab pos="721047" algn="l"/>
                <a:tab pos="721047" algn="l"/>
                <a:tab pos="721047" algn="l"/>
              </a:tabLst>
            </a:pPr>
            <a:endParaRPr lang="en-US" sz="1600"/>
          </a:p>
          <a:p>
            <a:pPr marL="301366" indent="-30136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600"/>
              <a:t>Monosaccharides are </a:t>
            </a:r>
            <a:r>
              <a:rPr lang="en-US" sz="1600" b="1">
                <a:solidFill>
                  <a:srgbClr val="2D00FA"/>
                </a:solidFill>
              </a:rPr>
              <a:t>joined</a:t>
            </a:r>
            <a:r>
              <a:rPr lang="en-US" sz="1600"/>
              <a:t> together to form disaccharides and polysaccharides.</a:t>
            </a:r>
          </a:p>
          <a:p>
            <a:pPr marL="301366" indent="-30136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600"/>
              <a:t>Water is released in the process. </a:t>
            </a:r>
          </a:p>
          <a:p>
            <a:pPr marL="301366" indent="-30136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600"/>
              <a:t>Energy is supplied by a nucleotide sugar such as ADP-glucose.</a:t>
            </a:r>
          </a:p>
        </p:txBody>
      </p:sp>
      <p:sp>
        <p:nvSpPr>
          <p:cNvPr id="71683" name="Rectangle 3"/>
          <p:cNvSpPr>
            <a:spLocks/>
          </p:cNvSpPr>
          <p:nvPr/>
        </p:nvSpPr>
        <p:spPr bwMode="auto">
          <a:xfrm>
            <a:off x="1571625" y="1205508"/>
            <a:ext cx="1839516" cy="66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700">
                <a:solidFill>
                  <a:srgbClr val="000000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Carbohydrate condensation</a:t>
            </a:r>
          </a:p>
        </p:txBody>
      </p:sp>
      <p:sp>
        <p:nvSpPr>
          <p:cNvPr id="71685" name="Rectangle 5"/>
          <p:cNvSpPr>
            <a:spLocks/>
          </p:cNvSpPr>
          <p:nvPr/>
        </p:nvSpPr>
        <p:spPr bwMode="auto">
          <a:xfrm>
            <a:off x="5759648" y="1205508"/>
            <a:ext cx="1750219" cy="66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700">
                <a:solidFill>
                  <a:srgbClr val="000000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Carbohydrate hydrolysis</a:t>
            </a:r>
          </a:p>
        </p:txBody>
      </p:sp>
      <p:grpSp>
        <p:nvGrpSpPr>
          <p:cNvPr id="71686" name="Group 6"/>
          <p:cNvGrpSpPr>
            <a:grpSpLocks/>
          </p:cNvGrpSpPr>
          <p:nvPr/>
        </p:nvGrpSpPr>
        <p:grpSpPr bwMode="auto">
          <a:xfrm>
            <a:off x="5421437" y="5706070"/>
            <a:ext cx="2971354" cy="794742"/>
            <a:chOff x="0" y="0"/>
            <a:chExt cx="2662" cy="712"/>
          </a:xfrm>
        </p:grpSpPr>
        <p:sp>
          <p:nvSpPr>
            <p:cNvPr id="71687" name="AutoShape 7"/>
            <p:cNvSpPr>
              <a:spLocks/>
            </p:cNvSpPr>
            <p:nvPr/>
          </p:nvSpPr>
          <p:spPr bwMode="auto">
            <a:xfrm>
              <a:off x="0" y="6"/>
              <a:ext cx="1104" cy="70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007" y="4"/>
                  </a:moveTo>
                  <a:lnTo>
                    <a:pt x="5593" y="239"/>
                  </a:lnTo>
                  <a:lnTo>
                    <a:pt x="1" y="11156"/>
                  </a:lnTo>
                  <a:lnTo>
                    <a:pt x="4824" y="21601"/>
                  </a:lnTo>
                  <a:lnTo>
                    <a:pt x="15816" y="21604"/>
                  </a:lnTo>
                  <a:lnTo>
                    <a:pt x="21601" y="10924"/>
                  </a:lnTo>
                  <a:lnTo>
                    <a:pt x="16007" y="4"/>
                  </a:lnTo>
                  <a:close/>
                  <a:moveTo>
                    <a:pt x="16007" y="4"/>
                  </a:moveTo>
                </a:path>
              </a:pathLst>
            </a:custGeom>
            <a:solidFill>
              <a:srgbClr val="FDCD6B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803F0D">
                      <a:alpha val="79999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88" name="AutoShape 8"/>
            <p:cNvSpPr>
              <a:spLocks/>
            </p:cNvSpPr>
            <p:nvPr/>
          </p:nvSpPr>
          <p:spPr bwMode="auto">
            <a:xfrm flipH="1">
              <a:off x="801" y="0"/>
              <a:ext cx="486" cy="5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2160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89" name="Rectangle 9"/>
            <p:cNvSpPr>
              <a:spLocks/>
            </p:cNvSpPr>
            <p:nvPr/>
          </p:nvSpPr>
          <p:spPr bwMode="auto">
            <a:xfrm flipH="1">
              <a:off x="1284" y="515"/>
              <a:ext cx="83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0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71690" name="AutoShape 10"/>
            <p:cNvSpPr>
              <a:spLocks/>
            </p:cNvSpPr>
            <p:nvPr/>
          </p:nvSpPr>
          <p:spPr bwMode="auto">
            <a:xfrm>
              <a:off x="7" y="4"/>
              <a:ext cx="1094" cy="70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lnTo>
                    <a:pt x="15766" y="21409"/>
                  </a:lnTo>
                  <a:lnTo>
                    <a:pt x="4903" y="21600"/>
                  </a:lnTo>
                  <a:lnTo>
                    <a:pt x="0" y="10896"/>
                  </a:lnTo>
                  <a:lnTo>
                    <a:pt x="5772" y="0"/>
                  </a:lnTo>
                  <a:lnTo>
                    <a:pt x="15766" y="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691" name="Group 11"/>
            <p:cNvGrpSpPr>
              <a:grpSpLocks/>
            </p:cNvGrpSpPr>
            <p:nvPr/>
          </p:nvGrpSpPr>
          <p:grpSpPr bwMode="auto">
            <a:xfrm>
              <a:off x="1374" y="0"/>
              <a:ext cx="1288" cy="712"/>
              <a:chOff x="0" y="0"/>
              <a:chExt cx="1287" cy="712"/>
            </a:xfrm>
          </p:grpSpPr>
          <p:sp>
            <p:nvSpPr>
              <p:cNvPr id="71692" name="AutoShape 12"/>
              <p:cNvSpPr>
                <a:spLocks/>
              </p:cNvSpPr>
              <p:nvPr/>
            </p:nvSpPr>
            <p:spPr bwMode="auto">
              <a:xfrm>
                <a:off x="183" y="6"/>
                <a:ext cx="1104" cy="70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5593" y="-1"/>
                    </a:moveTo>
                    <a:lnTo>
                      <a:pt x="16007" y="234"/>
                    </a:lnTo>
                    <a:lnTo>
                      <a:pt x="21599" y="11151"/>
                    </a:lnTo>
                    <a:lnTo>
                      <a:pt x="16776" y="21596"/>
                    </a:lnTo>
                    <a:lnTo>
                      <a:pt x="5784" y="21599"/>
                    </a:lnTo>
                    <a:lnTo>
                      <a:pt x="-1" y="10919"/>
                    </a:lnTo>
                    <a:lnTo>
                      <a:pt x="5593" y="-1"/>
                    </a:lnTo>
                    <a:close/>
                    <a:moveTo>
                      <a:pt x="5593" y="-1"/>
                    </a:moveTo>
                  </a:path>
                </a:pathLst>
              </a:custGeom>
              <a:solidFill>
                <a:srgbClr val="FDCD6B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803F0D">
                        <a:alpha val="79999"/>
                      </a:srgbClr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3" name="AutoShape 13"/>
              <p:cNvSpPr>
                <a:spLocks/>
              </p:cNvSpPr>
              <p:nvPr/>
            </p:nvSpPr>
            <p:spPr bwMode="auto">
              <a:xfrm>
                <a:off x="0" y="0"/>
                <a:ext cx="486" cy="56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0" y="21600"/>
                    </a:lnTo>
                  </a:path>
                </a:pathLst>
              </a:custGeom>
              <a:noFill/>
              <a:ln w="25400">
                <a:solidFill>
                  <a:srgbClr val="6E362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4" name="AutoShape 14"/>
              <p:cNvSpPr>
                <a:spLocks/>
              </p:cNvSpPr>
              <p:nvPr/>
            </p:nvSpPr>
            <p:spPr bwMode="auto">
              <a:xfrm flipH="1">
                <a:off x="186" y="4"/>
                <a:ext cx="1094" cy="70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10800"/>
                    </a:moveTo>
                    <a:lnTo>
                      <a:pt x="15766" y="21409"/>
                    </a:lnTo>
                    <a:lnTo>
                      <a:pt x="4903" y="21600"/>
                    </a:lnTo>
                    <a:lnTo>
                      <a:pt x="0" y="10896"/>
                    </a:lnTo>
                    <a:lnTo>
                      <a:pt x="5772" y="0"/>
                    </a:lnTo>
                    <a:lnTo>
                      <a:pt x="15766" y="0"/>
                    </a:lnTo>
                  </a:path>
                </a:pathLst>
              </a:custGeom>
              <a:noFill/>
              <a:ln w="25400">
                <a:solidFill>
                  <a:srgbClr val="6E362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1695" name="Group 15"/>
          <p:cNvGrpSpPr>
            <a:grpSpLocks/>
          </p:cNvGrpSpPr>
          <p:nvPr/>
        </p:nvGrpSpPr>
        <p:grpSpPr bwMode="auto">
          <a:xfrm>
            <a:off x="650751" y="5710535"/>
            <a:ext cx="2548309" cy="772418"/>
            <a:chOff x="0" y="0"/>
            <a:chExt cx="2283" cy="691"/>
          </a:xfrm>
        </p:grpSpPr>
        <p:grpSp>
          <p:nvGrpSpPr>
            <p:cNvPr id="71696" name="Group 16"/>
            <p:cNvGrpSpPr>
              <a:grpSpLocks/>
            </p:cNvGrpSpPr>
            <p:nvPr/>
          </p:nvGrpSpPr>
          <p:grpSpPr bwMode="auto">
            <a:xfrm>
              <a:off x="0" y="0"/>
              <a:ext cx="1082" cy="691"/>
              <a:chOff x="0" y="0"/>
              <a:chExt cx="1082" cy="691"/>
            </a:xfrm>
          </p:grpSpPr>
          <p:sp>
            <p:nvSpPr>
              <p:cNvPr id="71697" name="AutoShape 17"/>
              <p:cNvSpPr>
                <a:spLocks/>
              </p:cNvSpPr>
              <p:nvPr/>
            </p:nvSpPr>
            <p:spPr bwMode="auto">
              <a:xfrm>
                <a:off x="0" y="0"/>
                <a:ext cx="1082" cy="68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5593" y="-1"/>
                    </a:moveTo>
                    <a:lnTo>
                      <a:pt x="16007" y="234"/>
                    </a:lnTo>
                    <a:lnTo>
                      <a:pt x="21599" y="11151"/>
                    </a:lnTo>
                    <a:lnTo>
                      <a:pt x="16776" y="21596"/>
                    </a:lnTo>
                    <a:lnTo>
                      <a:pt x="5784" y="21599"/>
                    </a:lnTo>
                    <a:lnTo>
                      <a:pt x="-1" y="10919"/>
                    </a:lnTo>
                    <a:lnTo>
                      <a:pt x="5593" y="-1"/>
                    </a:lnTo>
                    <a:close/>
                    <a:moveTo>
                      <a:pt x="5593" y="-1"/>
                    </a:moveTo>
                  </a:path>
                </a:pathLst>
              </a:custGeom>
              <a:solidFill>
                <a:srgbClr val="FDCD6B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803F0D">
                        <a:alpha val="79999"/>
                      </a:srgbClr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8" name="AutoShape 18"/>
              <p:cNvSpPr>
                <a:spLocks/>
              </p:cNvSpPr>
              <p:nvPr/>
            </p:nvSpPr>
            <p:spPr bwMode="auto">
              <a:xfrm>
                <a:off x="0" y="5"/>
                <a:ext cx="1078" cy="68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058" y="99"/>
                    </a:moveTo>
                    <a:lnTo>
                      <a:pt x="5668" y="0"/>
                    </a:lnTo>
                    <a:lnTo>
                      <a:pt x="0" y="10948"/>
                    </a:lnTo>
                    <a:lnTo>
                      <a:pt x="5605" y="21403"/>
                    </a:lnTo>
                    <a:lnTo>
                      <a:pt x="16688" y="21600"/>
                    </a:lnTo>
                    <a:lnTo>
                      <a:pt x="21600" y="10948"/>
                    </a:lnTo>
                    <a:lnTo>
                      <a:pt x="16058" y="99"/>
                    </a:lnTo>
                    <a:close/>
                    <a:moveTo>
                      <a:pt x="16058" y="99"/>
                    </a:moveTo>
                  </a:path>
                </a:pathLst>
              </a:custGeom>
              <a:noFill/>
              <a:ln w="25400">
                <a:solidFill>
                  <a:srgbClr val="6E362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699" name="Group 19"/>
            <p:cNvGrpSpPr>
              <a:grpSpLocks/>
            </p:cNvGrpSpPr>
            <p:nvPr/>
          </p:nvGrpSpPr>
          <p:grpSpPr bwMode="auto">
            <a:xfrm>
              <a:off x="1200" y="0"/>
              <a:ext cx="1083" cy="691"/>
              <a:chOff x="0" y="0"/>
              <a:chExt cx="1082" cy="691"/>
            </a:xfrm>
          </p:grpSpPr>
          <p:sp>
            <p:nvSpPr>
              <p:cNvPr id="71700" name="AutoShape 20"/>
              <p:cNvSpPr>
                <a:spLocks/>
              </p:cNvSpPr>
              <p:nvPr/>
            </p:nvSpPr>
            <p:spPr bwMode="auto">
              <a:xfrm>
                <a:off x="0" y="0"/>
                <a:ext cx="1082" cy="68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5593" y="-1"/>
                    </a:moveTo>
                    <a:lnTo>
                      <a:pt x="16007" y="234"/>
                    </a:lnTo>
                    <a:lnTo>
                      <a:pt x="21599" y="11151"/>
                    </a:lnTo>
                    <a:lnTo>
                      <a:pt x="16776" y="21596"/>
                    </a:lnTo>
                    <a:lnTo>
                      <a:pt x="5784" y="21599"/>
                    </a:lnTo>
                    <a:lnTo>
                      <a:pt x="-1" y="10919"/>
                    </a:lnTo>
                    <a:lnTo>
                      <a:pt x="5593" y="-1"/>
                    </a:lnTo>
                    <a:close/>
                    <a:moveTo>
                      <a:pt x="5593" y="-1"/>
                    </a:moveTo>
                  </a:path>
                </a:pathLst>
              </a:custGeom>
              <a:solidFill>
                <a:srgbClr val="FDCD6B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803F0D">
                        <a:alpha val="79999"/>
                      </a:srgbClr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1" name="AutoShape 21"/>
              <p:cNvSpPr>
                <a:spLocks/>
              </p:cNvSpPr>
              <p:nvPr/>
            </p:nvSpPr>
            <p:spPr bwMode="auto">
              <a:xfrm>
                <a:off x="0" y="5"/>
                <a:ext cx="1078" cy="68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058" y="99"/>
                    </a:moveTo>
                    <a:lnTo>
                      <a:pt x="5668" y="0"/>
                    </a:lnTo>
                    <a:lnTo>
                      <a:pt x="0" y="10948"/>
                    </a:lnTo>
                    <a:lnTo>
                      <a:pt x="5605" y="21403"/>
                    </a:lnTo>
                    <a:lnTo>
                      <a:pt x="16688" y="21600"/>
                    </a:lnTo>
                    <a:lnTo>
                      <a:pt x="21600" y="10948"/>
                    </a:lnTo>
                    <a:lnTo>
                      <a:pt x="16058" y="99"/>
                    </a:lnTo>
                    <a:close/>
                    <a:moveTo>
                      <a:pt x="16058" y="99"/>
                    </a:moveTo>
                  </a:path>
                </a:pathLst>
              </a:custGeom>
              <a:noFill/>
              <a:ln w="25400">
                <a:solidFill>
                  <a:srgbClr val="6E362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1702" name="Group 22"/>
          <p:cNvGrpSpPr>
            <a:grpSpLocks/>
          </p:cNvGrpSpPr>
          <p:nvPr/>
        </p:nvGrpSpPr>
        <p:grpSpPr bwMode="auto">
          <a:xfrm>
            <a:off x="3432349" y="5625704"/>
            <a:ext cx="1607344" cy="984498"/>
            <a:chOff x="27" y="0"/>
            <a:chExt cx="1440" cy="882"/>
          </a:xfrm>
        </p:grpSpPr>
        <p:sp>
          <p:nvSpPr>
            <p:cNvPr id="71703" name="Line 23"/>
            <p:cNvSpPr>
              <a:spLocks noChangeShapeType="1"/>
            </p:cNvSpPr>
            <p:nvPr/>
          </p:nvSpPr>
          <p:spPr bwMode="auto">
            <a:xfrm>
              <a:off x="64" y="365"/>
              <a:ext cx="1365" cy="0"/>
            </a:xfrm>
            <a:prstGeom prst="line">
              <a:avLst/>
            </a:prstGeom>
            <a:noFill/>
            <a:ln w="76200">
              <a:solidFill>
                <a:srgbClr val="2D00FA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4" name="Line 24"/>
            <p:cNvSpPr>
              <a:spLocks noChangeShapeType="1"/>
            </p:cNvSpPr>
            <p:nvPr/>
          </p:nvSpPr>
          <p:spPr bwMode="auto">
            <a:xfrm>
              <a:off x="64" y="605"/>
              <a:ext cx="1365" cy="0"/>
            </a:xfrm>
            <a:prstGeom prst="line">
              <a:avLst/>
            </a:prstGeom>
            <a:noFill/>
            <a:ln w="76200">
              <a:solidFill>
                <a:srgbClr val="FF0017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5" name="Rectangle 25"/>
            <p:cNvSpPr>
              <a:spLocks/>
            </p:cNvSpPr>
            <p:nvPr/>
          </p:nvSpPr>
          <p:spPr bwMode="auto">
            <a:xfrm>
              <a:off x="27" y="648"/>
              <a:ext cx="1440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>
                  <a:solidFill>
                    <a:srgbClr val="FF0017"/>
                  </a:solidFill>
                  <a:latin typeface="Arial Black" charset="0"/>
                  <a:ea typeface="ＭＳ Ｐゴシック" charset="0"/>
                  <a:cs typeface="Arial Black" charset="0"/>
                  <a:sym typeface="Arial Black" charset="0"/>
                </a:rPr>
                <a:t>condensation</a:t>
              </a:r>
            </a:p>
          </p:txBody>
        </p:sp>
        <p:sp>
          <p:nvSpPr>
            <p:cNvPr id="71706" name="Rectangle 26"/>
            <p:cNvSpPr>
              <a:spLocks/>
            </p:cNvSpPr>
            <p:nvPr/>
          </p:nvSpPr>
          <p:spPr bwMode="auto">
            <a:xfrm>
              <a:off x="207" y="0"/>
              <a:ext cx="1088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2D00FA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>
                  <a:solidFill>
                    <a:srgbClr val="2D00FA"/>
                  </a:solidFill>
                  <a:latin typeface="Arial Black" charset="0"/>
                  <a:ea typeface="ＭＳ Ｐゴシック" charset="0"/>
                  <a:cs typeface="Arial Black" charset="0"/>
                  <a:sym typeface="Arial Black" charset="0"/>
                </a:rPr>
                <a:t>hydrolysis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704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88648" cy="848320"/>
          </a:xfrm>
          <a:ln/>
        </p:spPr>
        <p:txBody>
          <a:bodyPr anchor="b"/>
          <a:lstStyle/>
          <a:p>
            <a:pPr>
              <a:lnSpc>
                <a:spcPct val="66000"/>
              </a:lnSpc>
              <a:tabLst>
                <a:tab pos="669703" algn="l"/>
              </a:tabLst>
            </a:pPr>
            <a:r>
              <a:rPr lang="en-US" sz="4100"/>
              <a:t>Condensation &amp; Hydrolysis</a:t>
            </a: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64531" y="2732484"/>
            <a:ext cx="1794867" cy="580430"/>
          </a:xfrm>
          <a:ln/>
        </p:spPr>
        <p:txBody>
          <a:bodyPr>
            <a:normAutofit fontScale="92500" lnSpcReduction="10000"/>
          </a:bodyPr>
          <a:lstStyle/>
          <a:p>
            <a:pPr marL="125011" indent="0" algn="ctr">
              <a:lnSpc>
                <a:spcPct val="104000"/>
              </a:lnSpc>
              <a:buNone/>
              <a:tabLst>
                <a:tab pos="721047" algn="l"/>
              </a:tabLst>
            </a:pPr>
            <a:r>
              <a:rPr lang="en-US" sz="1800" b="1">
                <a:solidFill>
                  <a:srgbClr val="2D00FA"/>
                </a:solidFill>
              </a:rPr>
              <a:t>Condensation reaction</a:t>
            </a:r>
            <a:endParaRPr lang="en-US" sz="1800" b="1">
              <a:solidFill>
                <a:srgbClr val="2D00FA"/>
              </a:solidFill>
              <a:ea typeface="ヒラギノ角ゴ Pro W6" charset="0"/>
              <a:cs typeface="ヒラギノ角ゴ Pro W6" charset="0"/>
            </a:endParaRPr>
          </a:p>
        </p:txBody>
      </p:sp>
      <p:sp>
        <p:nvSpPr>
          <p:cNvPr id="72707" name="Rectangle 3"/>
          <p:cNvSpPr>
            <a:spLocks/>
          </p:cNvSpPr>
          <p:nvPr/>
        </p:nvSpPr>
        <p:spPr bwMode="auto">
          <a:xfrm>
            <a:off x="991195" y="1525861"/>
            <a:ext cx="1982391" cy="25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82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 monosaccharides</a:t>
            </a:r>
          </a:p>
        </p:txBody>
      </p:sp>
      <p:sp>
        <p:nvSpPr>
          <p:cNvPr id="72708" name="Rectangle 4"/>
          <p:cNvSpPr>
            <a:spLocks/>
          </p:cNvSpPr>
          <p:nvPr/>
        </p:nvSpPr>
        <p:spPr bwMode="auto">
          <a:xfrm>
            <a:off x="6116836" y="2768203"/>
            <a:ext cx="1303734" cy="50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85000"/>
              </a:lnSpc>
              <a:spcBef>
                <a:spcPts val="1406"/>
              </a:spcBef>
              <a:tabLst>
                <a:tab pos="366104" algn="l"/>
              </a:tabLst>
            </a:pPr>
            <a:r>
              <a:rPr lang="en-US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Hydrolysis reaction</a:t>
            </a:r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>
            <a:off x="3946922" y="2289349"/>
            <a:ext cx="0" cy="1679897"/>
          </a:xfrm>
          <a:prstGeom prst="line">
            <a:avLst/>
          </a:prstGeom>
          <a:noFill/>
          <a:ln w="127000">
            <a:solidFill>
              <a:srgbClr val="FF001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2710" name="Line 6"/>
          <p:cNvSpPr>
            <a:spLocks noChangeShapeType="1"/>
          </p:cNvSpPr>
          <p:nvPr/>
        </p:nvSpPr>
        <p:spPr bwMode="auto">
          <a:xfrm>
            <a:off x="5902523" y="2212330"/>
            <a:ext cx="0" cy="1628552"/>
          </a:xfrm>
          <a:prstGeom prst="line">
            <a:avLst/>
          </a:prstGeom>
          <a:noFill/>
          <a:ln w="127000">
            <a:solidFill>
              <a:srgbClr val="FF0017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2711" name="Rectangle 7"/>
          <p:cNvSpPr>
            <a:spLocks/>
          </p:cNvSpPr>
          <p:nvPr/>
        </p:nvSpPr>
        <p:spPr bwMode="auto">
          <a:xfrm>
            <a:off x="4243834" y="5463853"/>
            <a:ext cx="1482328" cy="25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Glycosidic bond</a:t>
            </a:r>
          </a:p>
        </p:txBody>
      </p:sp>
      <p:sp>
        <p:nvSpPr>
          <p:cNvPr id="72712" name="Line 8"/>
          <p:cNvSpPr>
            <a:spLocks noChangeShapeType="1"/>
          </p:cNvSpPr>
          <p:nvPr/>
        </p:nvSpPr>
        <p:spPr bwMode="auto">
          <a:xfrm rot="10800000" flipH="1">
            <a:off x="4982766" y="5047506"/>
            <a:ext cx="0" cy="319236"/>
          </a:xfrm>
          <a:prstGeom prst="line">
            <a:avLst/>
          </a:prstGeom>
          <a:noFill/>
          <a:ln w="25400">
            <a:solidFill>
              <a:srgbClr val="FF0017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2713" name="Rectangle 9"/>
          <p:cNvSpPr>
            <a:spLocks/>
          </p:cNvSpPr>
          <p:nvPr/>
        </p:nvSpPr>
        <p:spPr bwMode="auto">
          <a:xfrm>
            <a:off x="896318" y="4429125"/>
            <a:ext cx="1973461" cy="223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90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Disaccharide + H</a:t>
            </a:r>
            <a:r>
              <a:rPr lang="en-US" sz="15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</a:p>
        </p:txBody>
      </p:sp>
      <p:sp>
        <p:nvSpPr>
          <p:cNvPr id="72714" name="Rectangle 10"/>
          <p:cNvSpPr>
            <a:spLocks/>
          </p:cNvSpPr>
          <p:nvPr/>
        </p:nvSpPr>
        <p:spPr bwMode="auto">
          <a:xfrm>
            <a:off x="6991945" y="3616523"/>
            <a:ext cx="43183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</a:p>
        </p:txBody>
      </p:sp>
      <p:sp>
        <p:nvSpPr>
          <p:cNvPr id="72715" name="AutoShape 11"/>
          <p:cNvSpPr>
            <a:spLocks/>
          </p:cNvSpPr>
          <p:nvPr/>
        </p:nvSpPr>
        <p:spPr bwMode="auto">
          <a:xfrm>
            <a:off x="6094512" y="3420070"/>
            <a:ext cx="892969" cy="348258"/>
          </a:xfrm>
          <a:custGeom>
            <a:avLst/>
            <a:gdLst/>
            <a:ahLst/>
            <a:cxnLst/>
            <a:rect l="0" t="0" r="r" b="b"/>
            <a:pathLst>
              <a:path w="21600" h="21073">
                <a:moveTo>
                  <a:pt x="21600" y="21043"/>
                </a:moveTo>
                <a:cubicBezTo>
                  <a:pt x="1309" y="21600"/>
                  <a:pt x="2367" y="15906"/>
                  <a:pt x="0" y="0"/>
                </a:cubicBezTo>
              </a:path>
            </a:pathLst>
          </a:custGeom>
          <a:noFill/>
          <a:ln w="50800">
            <a:solidFill>
              <a:srgbClr val="2D00FA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2717" name="AutoShape 13"/>
          <p:cNvSpPr>
            <a:spLocks/>
          </p:cNvSpPr>
          <p:nvPr/>
        </p:nvSpPr>
        <p:spPr bwMode="auto">
          <a:xfrm>
            <a:off x="3087439" y="4047381"/>
            <a:ext cx="1568277" cy="100459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007" y="4"/>
                </a:moveTo>
                <a:lnTo>
                  <a:pt x="5593" y="239"/>
                </a:lnTo>
                <a:lnTo>
                  <a:pt x="1" y="11156"/>
                </a:lnTo>
                <a:lnTo>
                  <a:pt x="4824" y="21601"/>
                </a:lnTo>
                <a:lnTo>
                  <a:pt x="15816" y="21604"/>
                </a:lnTo>
                <a:lnTo>
                  <a:pt x="21601" y="10924"/>
                </a:lnTo>
                <a:lnTo>
                  <a:pt x="16007" y="4"/>
                </a:lnTo>
                <a:close/>
                <a:moveTo>
                  <a:pt x="16007" y="4"/>
                </a:moveTo>
              </a:path>
            </a:pathLst>
          </a:custGeom>
          <a:solidFill>
            <a:srgbClr val="FDCD6B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803F0D">
                    <a:alpha val="79999"/>
                  </a:srgb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2718" name="AutoShape 14"/>
          <p:cNvSpPr>
            <a:spLocks/>
          </p:cNvSpPr>
          <p:nvPr/>
        </p:nvSpPr>
        <p:spPr bwMode="auto">
          <a:xfrm flipH="1">
            <a:off x="4225975" y="4038452"/>
            <a:ext cx="690935" cy="80590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noFill/>
          <a:ln w="25400">
            <a:solidFill>
              <a:srgbClr val="6E362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2719" name="Rectangle 15"/>
          <p:cNvSpPr>
            <a:spLocks/>
          </p:cNvSpPr>
          <p:nvPr/>
        </p:nvSpPr>
        <p:spPr bwMode="auto">
          <a:xfrm flipH="1">
            <a:off x="4822032" y="4772918"/>
            <a:ext cx="119435" cy="26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100" b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</a:p>
        </p:txBody>
      </p:sp>
      <p:sp>
        <p:nvSpPr>
          <p:cNvPr id="72720" name="AutoShape 16"/>
          <p:cNvSpPr>
            <a:spLocks/>
          </p:cNvSpPr>
          <p:nvPr/>
        </p:nvSpPr>
        <p:spPr bwMode="auto">
          <a:xfrm>
            <a:off x="3097486" y="4044033"/>
            <a:ext cx="1553766" cy="101017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00"/>
                </a:moveTo>
                <a:lnTo>
                  <a:pt x="15766" y="21409"/>
                </a:lnTo>
                <a:lnTo>
                  <a:pt x="4903" y="21600"/>
                </a:lnTo>
                <a:lnTo>
                  <a:pt x="0" y="10896"/>
                </a:lnTo>
                <a:lnTo>
                  <a:pt x="5772" y="0"/>
                </a:lnTo>
                <a:lnTo>
                  <a:pt x="15766" y="0"/>
                </a:lnTo>
              </a:path>
            </a:pathLst>
          </a:custGeom>
          <a:noFill/>
          <a:ln w="25400">
            <a:solidFill>
              <a:srgbClr val="6E362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72721" name="Group 17"/>
          <p:cNvGrpSpPr>
            <a:grpSpLocks/>
          </p:cNvGrpSpPr>
          <p:nvPr/>
        </p:nvGrpSpPr>
        <p:grpSpPr bwMode="auto">
          <a:xfrm>
            <a:off x="5040809" y="4038452"/>
            <a:ext cx="1829470" cy="1015752"/>
            <a:chOff x="0" y="0"/>
            <a:chExt cx="1639" cy="909"/>
          </a:xfrm>
        </p:grpSpPr>
        <p:sp>
          <p:nvSpPr>
            <p:cNvPr id="72722" name="AutoShape 18"/>
            <p:cNvSpPr>
              <a:spLocks/>
            </p:cNvSpPr>
            <p:nvPr/>
          </p:nvSpPr>
          <p:spPr bwMode="auto">
            <a:xfrm>
              <a:off x="233" y="8"/>
              <a:ext cx="1406" cy="89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-1"/>
                  </a:moveTo>
                  <a:lnTo>
                    <a:pt x="16007" y="234"/>
                  </a:lnTo>
                  <a:lnTo>
                    <a:pt x="21599" y="11151"/>
                  </a:lnTo>
                  <a:lnTo>
                    <a:pt x="16776" y="21596"/>
                  </a:lnTo>
                  <a:lnTo>
                    <a:pt x="5784" y="21599"/>
                  </a:lnTo>
                  <a:lnTo>
                    <a:pt x="-1" y="10919"/>
                  </a:lnTo>
                  <a:lnTo>
                    <a:pt x="5593" y="-1"/>
                  </a:lnTo>
                  <a:close/>
                  <a:moveTo>
                    <a:pt x="5593" y="-1"/>
                  </a:moveTo>
                </a:path>
              </a:pathLst>
            </a:custGeom>
            <a:solidFill>
              <a:srgbClr val="FDCD6B">
                <a:alpha val="7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803F0D">
                      <a:alpha val="79999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723" name="AutoShape 19"/>
            <p:cNvSpPr>
              <a:spLocks/>
            </p:cNvSpPr>
            <p:nvPr/>
          </p:nvSpPr>
          <p:spPr bwMode="auto">
            <a:xfrm>
              <a:off x="0" y="0"/>
              <a:ext cx="619" cy="7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2160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724" name="AutoShape 20"/>
            <p:cNvSpPr>
              <a:spLocks/>
            </p:cNvSpPr>
            <p:nvPr/>
          </p:nvSpPr>
          <p:spPr bwMode="auto">
            <a:xfrm flipH="1">
              <a:off x="237" y="5"/>
              <a:ext cx="1392" cy="90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lnTo>
                    <a:pt x="15766" y="21409"/>
                  </a:lnTo>
                  <a:lnTo>
                    <a:pt x="4903" y="21600"/>
                  </a:lnTo>
                  <a:lnTo>
                    <a:pt x="0" y="10896"/>
                  </a:lnTo>
                  <a:lnTo>
                    <a:pt x="5772" y="0"/>
                  </a:lnTo>
                  <a:lnTo>
                    <a:pt x="15766" y="0"/>
                  </a:ln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725" name="Group 21"/>
          <p:cNvGrpSpPr>
            <a:grpSpLocks/>
          </p:cNvGrpSpPr>
          <p:nvPr/>
        </p:nvGrpSpPr>
        <p:grpSpPr bwMode="auto">
          <a:xfrm>
            <a:off x="3168923" y="1160860"/>
            <a:ext cx="1538139" cy="986730"/>
            <a:chOff x="0" y="0"/>
            <a:chExt cx="1378" cy="883"/>
          </a:xfrm>
        </p:grpSpPr>
        <p:sp>
          <p:nvSpPr>
            <p:cNvPr id="72726" name="AutoShape 22"/>
            <p:cNvSpPr>
              <a:spLocks/>
            </p:cNvSpPr>
            <p:nvPr/>
          </p:nvSpPr>
          <p:spPr bwMode="auto">
            <a:xfrm>
              <a:off x="0" y="0"/>
              <a:ext cx="1378" cy="8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-1"/>
                  </a:moveTo>
                  <a:lnTo>
                    <a:pt x="16007" y="234"/>
                  </a:lnTo>
                  <a:lnTo>
                    <a:pt x="21599" y="11151"/>
                  </a:lnTo>
                  <a:lnTo>
                    <a:pt x="16776" y="21596"/>
                  </a:lnTo>
                  <a:lnTo>
                    <a:pt x="5784" y="21599"/>
                  </a:lnTo>
                  <a:lnTo>
                    <a:pt x="-1" y="10919"/>
                  </a:lnTo>
                  <a:lnTo>
                    <a:pt x="5593" y="-1"/>
                  </a:lnTo>
                  <a:close/>
                  <a:moveTo>
                    <a:pt x="5593" y="-1"/>
                  </a:moveTo>
                </a:path>
              </a:pathLst>
            </a:custGeom>
            <a:solidFill>
              <a:srgbClr val="FDCD6B">
                <a:alpha val="7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803F0D">
                      <a:alpha val="79999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727" name="AutoShape 23"/>
            <p:cNvSpPr>
              <a:spLocks/>
            </p:cNvSpPr>
            <p:nvPr/>
          </p:nvSpPr>
          <p:spPr bwMode="auto">
            <a:xfrm>
              <a:off x="0" y="7"/>
              <a:ext cx="1372" cy="8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058" y="99"/>
                  </a:moveTo>
                  <a:lnTo>
                    <a:pt x="5668" y="0"/>
                  </a:lnTo>
                  <a:lnTo>
                    <a:pt x="0" y="10948"/>
                  </a:lnTo>
                  <a:lnTo>
                    <a:pt x="5605" y="21403"/>
                  </a:lnTo>
                  <a:lnTo>
                    <a:pt x="16688" y="21600"/>
                  </a:lnTo>
                  <a:lnTo>
                    <a:pt x="21600" y="10948"/>
                  </a:lnTo>
                  <a:lnTo>
                    <a:pt x="16058" y="99"/>
                  </a:lnTo>
                  <a:close/>
                  <a:moveTo>
                    <a:pt x="16058" y="99"/>
                  </a:move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728" name="Group 24"/>
          <p:cNvGrpSpPr>
            <a:grpSpLocks/>
          </p:cNvGrpSpPr>
          <p:nvPr/>
        </p:nvGrpSpPr>
        <p:grpSpPr bwMode="auto">
          <a:xfrm>
            <a:off x="5160244" y="1160860"/>
            <a:ext cx="1538139" cy="986730"/>
            <a:chOff x="0" y="0"/>
            <a:chExt cx="1378" cy="883"/>
          </a:xfrm>
        </p:grpSpPr>
        <p:sp>
          <p:nvSpPr>
            <p:cNvPr id="72729" name="AutoShape 25"/>
            <p:cNvSpPr>
              <a:spLocks/>
            </p:cNvSpPr>
            <p:nvPr/>
          </p:nvSpPr>
          <p:spPr bwMode="auto">
            <a:xfrm>
              <a:off x="0" y="0"/>
              <a:ext cx="1378" cy="8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-1"/>
                  </a:moveTo>
                  <a:lnTo>
                    <a:pt x="16007" y="234"/>
                  </a:lnTo>
                  <a:lnTo>
                    <a:pt x="21599" y="11151"/>
                  </a:lnTo>
                  <a:lnTo>
                    <a:pt x="16776" y="21596"/>
                  </a:lnTo>
                  <a:lnTo>
                    <a:pt x="5784" y="21599"/>
                  </a:lnTo>
                  <a:lnTo>
                    <a:pt x="-1" y="10919"/>
                  </a:lnTo>
                  <a:lnTo>
                    <a:pt x="5593" y="-1"/>
                  </a:lnTo>
                  <a:close/>
                  <a:moveTo>
                    <a:pt x="5593" y="-1"/>
                  </a:moveTo>
                </a:path>
              </a:pathLst>
            </a:custGeom>
            <a:solidFill>
              <a:srgbClr val="FDCD6B">
                <a:alpha val="7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803F0D">
                      <a:alpha val="79999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730" name="AutoShape 26"/>
            <p:cNvSpPr>
              <a:spLocks/>
            </p:cNvSpPr>
            <p:nvPr/>
          </p:nvSpPr>
          <p:spPr bwMode="auto">
            <a:xfrm>
              <a:off x="0" y="7"/>
              <a:ext cx="1372" cy="8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058" y="99"/>
                  </a:moveTo>
                  <a:lnTo>
                    <a:pt x="5668" y="0"/>
                  </a:lnTo>
                  <a:lnTo>
                    <a:pt x="0" y="10948"/>
                  </a:lnTo>
                  <a:lnTo>
                    <a:pt x="5605" y="21403"/>
                  </a:lnTo>
                  <a:lnTo>
                    <a:pt x="16688" y="21600"/>
                  </a:lnTo>
                  <a:lnTo>
                    <a:pt x="21600" y="10948"/>
                  </a:lnTo>
                  <a:lnTo>
                    <a:pt x="16058" y="99"/>
                  </a:lnTo>
                  <a:close/>
                  <a:moveTo>
                    <a:pt x="16058" y="99"/>
                  </a:moveTo>
                </a:path>
              </a:pathLst>
            </a:custGeom>
            <a:noFill/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72731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72406">
            <a:off x="7588560" y="3562388"/>
            <a:ext cx="1233413" cy="937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72732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72406">
            <a:off x="677540" y="5375672"/>
            <a:ext cx="1232297" cy="937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2733" name="AutoShape 29"/>
          <p:cNvSpPr>
            <a:spLocks/>
          </p:cNvSpPr>
          <p:nvPr/>
        </p:nvSpPr>
        <p:spPr bwMode="auto">
          <a:xfrm rot="-5400000">
            <a:off x="2111871" y="4830961"/>
            <a:ext cx="875109" cy="1080492"/>
          </a:xfrm>
          <a:custGeom>
            <a:avLst/>
            <a:gdLst/>
            <a:ahLst/>
            <a:cxnLst/>
            <a:rect l="0" t="0" r="r" b="b"/>
            <a:pathLst>
              <a:path w="21600" h="21073">
                <a:moveTo>
                  <a:pt x="21600" y="21043"/>
                </a:moveTo>
                <a:cubicBezTo>
                  <a:pt x="1309" y="21600"/>
                  <a:pt x="2367" y="15906"/>
                  <a:pt x="0" y="0"/>
                </a:cubicBezTo>
              </a:path>
            </a:pathLst>
          </a:custGeom>
          <a:noFill/>
          <a:ln w="50800">
            <a:solidFill>
              <a:srgbClr val="2D00FA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6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8" y="0"/>
            <a:ext cx="9188648" cy="919758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 sz="4100"/>
              <a:t>Condensation &amp; Hydrolysis</a:t>
            </a:r>
          </a:p>
        </p:txBody>
      </p:sp>
      <p:sp>
        <p:nvSpPr>
          <p:cNvPr id="73730" name="Rectangle 2"/>
          <p:cNvSpPr>
            <a:spLocks/>
          </p:cNvSpPr>
          <p:nvPr/>
        </p:nvSpPr>
        <p:spPr bwMode="auto">
          <a:xfrm>
            <a:off x="517214" y="1759149"/>
            <a:ext cx="1069629" cy="42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 algn="ctr">
              <a:lnSpc>
                <a:spcPct val="86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 α-glucose</a:t>
            </a:r>
          </a:p>
          <a:p>
            <a:pPr marL="80364" algn="ctr">
              <a:lnSpc>
                <a:spcPct val="83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molecules</a:t>
            </a:r>
            <a:r>
              <a:rPr lang="en-US" sz="17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</a:p>
        </p:txBody>
      </p:sp>
      <p:sp>
        <p:nvSpPr>
          <p:cNvPr id="73731" name="Rectangle 3"/>
          <p:cNvSpPr>
            <a:spLocks/>
          </p:cNvSpPr>
          <p:nvPr/>
        </p:nvSpPr>
        <p:spPr bwMode="auto">
          <a:xfrm>
            <a:off x="632301" y="5161360"/>
            <a:ext cx="833875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 algn="ctr">
              <a:lnSpc>
                <a:spcPct val="86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Maltose</a:t>
            </a:r>
          </a:p>
          <a:p>
            <a:pPr marL="80364" algn="ctr">
              <a:lnSpc>
                <a:spcPct val="86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molecule</a:t>
            </a:r>
            <a:r>
              <a:rPr lang="en-US" sz="17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</a:p>
        </p:txBody>
      </p:sp>
      <p:sp>
        <p:nvSpPr>
          <p:cNvPr id="73732" name="Rectangle 4"/>
          <p:cNvSpPr>
            <a:spLocks/>
          </p:cNvSpPr>
          <p:nvPr/>
        </p:nvSpPr>
        <p:spPr bwMode="auto">
          <a:xfrm>
            <a:off x="5697141" y="3366492"/>
            <a:ext cx="154481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2100">
                <a:solidFill>
                  <a:srgbClr val="2D00FA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Hydrolysis</a:t>
            </a:r>
          </a:p>
        </p:txBody>
      </p:sp>
      <p:sp>
        <p:nvSpPr>
          <p:cNvPr id="73733" name="Rectangle 5"/>
          <p:cNvSpPr>
            <a:spLocks/>
          </p:cNvSpPr>
          <p:nvPr/>
        </p:nvSpPr>
        <p:spPr bwMode="auto">
          <a:xfrm>
            <a:off x="1589484" y="3366492"/>
            <a:ext cx="2089547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2100">
                <a:solidFill>
                  <a:srgbClr val="2D00FA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Condensation</a:t>
            </a:r>
          </a:p>
        </p:txBody>
      </p:sp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4270623"/>
            <a:ext cx="5080992" cy="219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5" name="Line 7"/>
          <p:cNvSpPr>
            <a:spLocks noChangeShapeType="1"/>
          </p:cNvSpPr>
          <p:nvPr/>
        </p:nvSpPr>
        <p:spPr bwMode="auto">
          <a:xfrm rot="10800000">
            <a:off x="4002732" y="2824014"/>
            <a:ext cx="35719" cy="2044898"/>
          </a:xfrm>
          <a:prstGeom prst="line">
            <a:avLst/>
          </a:prstGeom>
          <a:noFill/>
          <a:ln w="203200">
            <a:solidFill>
              <a:srgbClr val="FF0017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3736" name="Line 8"/>
          <p:cNvSpPr>
            <a:spLocks noChangeShapeType="1"/>
          </p:cNvSpPr>
          <p:nvPr/>
        </p:nvSpPr>
        <p:spPr bwMode="auto">
          <a:xfrm>
            <a:off x="5005090" y="2824014"/>
            <a:ext cx="8930" cy="1998018"/>
          </a:xfrm>
          <a:prstGeom prst="line">
            <a:avLst/>
          </a:prstGeom>
          <a:noFill/>
          <a:ln w="203200">
            <a:solidFill>
              <a:srgbClr val="FF0017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pic>
        <p:nvPicPr>
          <p:cNvPr id="7373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195" y="982266"/>
            <a:ext cx="5610076" cy="2344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8" name="Rectangle 10"/>
          <p:cNvSpPr>
            <a:spLocks/>
          </p:cNvSpPr>
          <p:nvPr/>
        </p:nvSpPr>
        <p:spPr bwMode="auto">
          <a:xfrm>
            <a:off x="6744147" y="4126632"/>
            <a:ext cx="554757" cy="308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7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  <a:r>
              <a:rPr lang="en-US" sz="1700" b="1" baseline="-60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7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</a:p>
        </p:txBody>
      </p:sp>
      <p:sp>
        <p:nvSpPr>
          <p:cNvPr id="73739" name="AutoShape 11"/>
          <p:cNvSpPr>
            <a:spLocks/>
          </p:cNvSpPr>
          <p:nvPr/>
        </p:nvSpPr>
        <p:spPr bwMode="auto">
          <a:xfrm>
            <a:off x="5422553" y="3824139"/>
            <a:ext cx="1294805" cy="571500"/>
          </a:xfrm>
          <a:custGeom>
            <a:avLst/>
            <a:gdLst/>
            <a:ahLst/>
            <a:cxnLst/>
            <a:rect l="0" t="0" r="r" b="b"/>
            <a:pathLst>
              <a:path w="21600" h="19507">
                <a:moveTo>
                  <a:pt x="21600" y="17446"/>
                </a:moveTo>
                <a:cubicBezTo>
                  <a:pt x="9018" y="21600"/>
                  <a:pt x="4945" y="21185"/>
                  <a:pt x="0" y="0"/>
                </a:cubicBezTo>
              </a:path>
            </a:pathLst>
          </a:custGeom>
          <a:noFill/>
          <a:ln w="76200">
            <a:solidFill>
              <a:srgbClr val="2D00FA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73740" name="Group 12"/>
          <p:cNvGrpSpPr>
            <a:grpSpLocks/>
          </p:cNvGrpSpPr>
          <p:nvPr/>
        </p:nvGrpSpPr>
        <p:grpSpPr bwMode="auto">
          <a:xfrm>
            <a:off x="4020592" y="2214563"/>
            <a:ext cx="1330523" cy="4410150"/>
            <a:chOff x="0" y="0"/>
            <a:chExt cx="1192" cy="3951"/>
          </a:xfrm>
        </p:grpSpPr>
        <p:grpSp>
          <p:nvGrpSpPr>
            <p:cNvPr id="73741" name="Group 13"/>
            <p:cNvGrpSpPr>
              <a:grpSpLocks/>
            </p:cNvGrpSpPr>
            <p:nvPr/>
          </p:nvGrpSpPr>
          <p:grpSpPr bwMode="auto">
            <a:xfrm>
              <a:off x="0" y="3008"/>
              <a:ext cx="1192" cy="943"/>
              <a:chOff x="0" y="0"/>
              <a:chExt cx="1192" cy="943"/>
            </a:xfrm>
          </p:grpSpPr>
          <p:sp>
            <p:nvSpPr>
              <p:cNvPr id="73742" name="Rectangle 14"/>
              <p:cNvSpPr>
                <a:spLocks/>
              </p:cNvSpPr>
              <p:nvPr/>
            </p:nvSpPr>
            <p:spPr bwMode="auto">
              <a:xfrm>
                <a:off x="357" y="0"/>
                <a:ext cx="448" cy="312"/>
              </a:xfrm>
              <a:prstGeom prst="rect">
                <a:avLst/>
              </a:prstGeom>
              <a:solidFill>
                <a:srgbClr val="FF0017">
                  <a:alpha val="2549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>
                        <a:alpha val="50000"/>
                      </a:srgbClr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43" name="Rectangle 15"/>
              <p:cNvSpPr>
                <a:spLocks/>
              </p:cNvSpPr>
              <p:nvPr/>
            </p:nvSpPr>
            <p:spPr bwMode="auto">
              <a:xfrm>
                <a:off x="0" y="679"/>
                <a:ext cx="1192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Glycosidic bond</a:t>
                </a:r>
              </a:p>
            </p:txBody>
          </p:sp>
          <p:sp>
            <p:nvSpPr>
              <p:cNvPr id="73744" name="Line 16"/>
              <p:cNvSpPr>
                <a:spLocks noChangeShapeType="1"/>
              </p:cNvSpPr>
              <p:nvPr/>
            </p:nvSpPr>
            <p:spPr bwMode="auto">
              <a:xfrm rot="10800000" flipH="1">
                <a:off x="597" y="322"/>
                <a:ext cx="0" cy="286"/>
              </a:xfrm>
              <a:prstGeom prst="line">
                <a:avLst/>
              </a:prstGeom>
              <a:noFill/>
              <a:ln w="25400">
                <a:solidFill>
                  <a:srgbClr val="FF0017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3745" name="Oval 17"/>
            <p:cNvSpPr>
              <a:spLocks/>
            </p:cNvSpPr>
            <p:nvPr/>
          </p:nvSpPr>
          <p:spPr bwMode="auto">
            <a:xfrm>
              <a:off x="197" y="0"/>
              <a:ext cx="624" cy="352"/>
            </a:xfrm>
            <a:prstGeom prst="ellipse">
              <a:avLst/>
            </a:prstGeom>
            <a:noFill/>
            <a:ln w="76200">
              <a:solidFill>
                <a:srgbClr val="FF00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371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5" name="Group 1"/>
          <p:cNvGrpSpPr>
            <a:grpSpLocks/>
          </p:cNvGrpSpPr>
          <p:nvPr/>
        </p:nvGrpSpPr>
        <p:grpSpPr bwMode="auto">
          <a:xfrm>
            <a:off x="276820" y="4143375"/>
            <a:ext cx="2678906" cy="2254746"/>
            <a:chOff x="0" y="0"/>
            <a:chExt cx="2400" cy="2020"/>
          </a:xfrm>
        </p:grpSpPr>
        <p:pic>
          <p:nvPicPr>
            <p:cNvPr id="6246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8"/>
              <a:ext cx="2400" cy="1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2467" name="Rectangle 3"/>
            <p:cNvSpPr>
              <a:spLocks/>
            </p:cNvSpPr>
            <p:nvPr/>
          </p:nvSpPr>
          <p:spPr bwMode="auto">
            <a:xfrm>
              <a:off x="16" y="0"/>
              <a:ext cx="2248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703"/>
                </a:spcBef>
                <a:tabLst>
                  <a:tab pos="366104" algn="l"/>
                </a:tabLst>
              </a:pP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Carbohydrates are used by humans as a cheap food source...</a:t>
              </a:r>
            </a:p>
          </p:txBody>
        </p:sp>
      </p:grp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78656" y="964406"/>
            <a:ext cx="7241977" cy="2669977"/>
          </a:xfrm>
          <a:ln/>
        </p:spPr>
        <p:txBody>
          <a:bodyPr>
            <a:normAutofit fontScale="47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Carbohydrates are important as both energy storage molecules and as the structural elements in cells and tissues.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The structure of carbohydrates is closely related to their functional properties.</a:t>
            </a:r>
            <a:r>
              <a:rPr lang="en-US" sz="1400" dirty="0"/>
              <a:t> 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3400" b="1" dirty="0">
                <a:solidFill>
                  <a:srgbClr val="2D00FA"/>
                </a:solidFill>
              </a:rPr>
              <a:t>Sugars</a:t>
            </a:r>
            <a:r>
              <a:rPr lang="en-US" sz="3400" dirty="0"/>
              <a:t> (mono-, di-, and </a:t>
            </a:r>
            <a:r>
              <a:rPr lang="en-US" sz="3400" dirty="0" err="1"/>
              <a:t>trisaccharides</a:t>
            </a:r>
            <a:r>
              <a:rPr lang="en-US" sz="3400" dirty="0"/>
              <a:t>)</a:t>
            </a:r>
            <a:br>
              <a:rPr lang="en-US" sz="3400" dirty="0"/>
            </a:br>
            <a:r>
              <a:rPr lang="en-US" sz="3400" dirty="0"/>
              <a:t>play a central role in energy storage.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3400" dirty="0"/>
              <a:t>Carbohydrates are the major component</a:t>
            </a:r>
            <a:br>
              <a:rPr lang="en-US" sz="3400" dirty="0"/>
            </a:br>
            <a:r>
              <a:rPr lang="en-US" sz="3400" dirty="0"/>
              <a:t>of most plants (60-90% of dry weight). 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866180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Carbohydrates</a:t>
            </a:r>
          </a:p>
        </p:txBody>
      </p:sp>
      <p:sp>
        <p:nvSpPr>
          <p:cNvPr id="62470" name="Rectangle 6"/>
          <p:cNvSpPr>
            <a:spLocks/>
          </p:cNvSpPr>
          <p:nvPr/>
        </p:nvSpPr>
        <p:spPr bwMode="auto">
          <a:xfrm>
            <a:off x="14626828" y="1178719"/>
            <a:ext cx="3731791" cy="1727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14000"/>
              </a:lnSpc>
              <a:spcBef>
                <a:spcPts val="1406"/>
              </a:spcBef>
              <a:buSzPct val="158000"/>
              <a:buBlip>
                <a:blip r:embed="rId5"/>
              </a:buBlip>
              <a:tabLst>
                <a:tab pos="1045853" algn="l"/>
              </a:tabLst>
            </a:pPr>
            <a:r>
              <a: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Carbohydrates are used by humans:</a:t>
            </a:r>
          </a:p>
          <a:p>
            <a:pPr>
              <a:lnSpc>
                <a:spcPct val="114000"/>
              </a:lnSpc>
              <a:spcBef>
                <a:spcPts val="1406"/>
              </a:spcBef>
              <a:buSzPct val="79000"/>
              <a:buBlip>
                <a:blip r:embed="rId6"/>
              </a:buBlip>
              <a:tabLst>
                <a:tab pos="1045853" algn="l"/>
              </a:tabLst>
            </a:pPr>
            <a:r>
              <a: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as a cheap food source</a:t>
            </a:r>
          </a:p>
          <a:p>
            <a:pPr>
              <a:lnSpc>
                <a:spcPct val="114000"/>
              </a:lnSpc>
              <a:spcBef>
                <a:spcPts val="1406"/>
              </a:spcBef>
              <a:buSzPct val="79000"/>
              <a:buBlip>
                <a:blip r:embed="rId6"/>
              </a:buBlip>
              <a:tabLst>
                <a:tab pos="1045853" algn="l"/>
              </a:tabLst>
            </a:pPr>
            <a:r>
              <a: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as a source of fuel</a:t>
            </a:r>
          </a:p>
          <a:p>
            <a:pPr>
              <a:lnSpc>
                <a:spcPct val="114000"/>
              </a:lnSpc>
              <a:spcBef>
                <a:spcPts val="1406"/>
              </a:spcBef>
              <a:buSzPct val="79000"/>
              <a:buBlip>
                <a:blip r:embed="rId6"/>
              </a:buBlip>
              <a:tabLst>
                <a:tab pos="1045853" algn="l"/>
              </a:tabLst>
            </a:pPr>
            <a:r>
              <a: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for housing and clothing</a:t>
            </a:r>
          </a:p>
        </p:txBody>
      </p:sp>
      <p:grpSp>
        <p:nvGrpSpPr>
          <p:cNvPr id="62471" name="Group 7"/>
          <p:cNvGrpSpPr>
            <a:grpSpLocks/>
          </p:cNvGrpSpPr>
          <p:nvPr/>
        </p:nvGrpSpPr>
        <p:grpSpPr bwMode="auto">
          <a:xfrm>
            <a:off x="3187898" y="3902274"/>
            <a:ext cx="2696766" cy="2753692"/>
            <a:chOff x="0" y="0"/>
            <a:chExt cx="2416" cy="2467"/>
          </a:xfrm>
        </p:grpSpPr>
        <p:sp>
          <p:nvSpPr>
            <p:cNvPr id="62472" name="Rectangle 8"/>
            <p:cNvSpPr>
              <a:spLocks/>
            </p:cNvSpPr>
            <p:nvPr/>
          </p:nvSpPr>
          <p:spPr bwMode="auto">
            <a:xfrm>
              <a:off x="0" y="2288"/>
              <a:ext cx="180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ts val="703"/>
                </a:spcBef>
                <a:tabLst>
                  <a:tab pos="366104" algn="l"/>
                </a:tabLst>
              </a:pP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...and as a source of fuel,...</a:t>
              </a:r>
            </a:p>
          </p:txBody>
        </p:sp>
        <p:pic>
          <p:nvPicPr>
            <p:cNvPr id="62473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" y="0"/>
              <a:ext cx="2400" cy="2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2474" name="Rectangle 10"/>
            <p:cNvSpPr>
              <a:spLocks/>
            </p:cNvSpPr>
            <p:nvPr/>
          </p:nvSpPr>
          <p:spPr bwMode="auto">
            <a:xfrm>
              <a:off x="16" y="2008"/>
              <a:ext cx="984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703"/>
                </a:spcBef>
                <a:tabLst>
                  <a:tab pos="366104" algn="l"/>
                </a:tabLst>
              </a:pPr>
              <a:r>
                <a:rPr lang="en-US" sz="1100" b="1" i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Carrying wood</a:t>
              </a:r>
            </a:p>
          </p:txBody>
        </p:sp>
      </p:grpSp>
      <p:grpSp>
        <p:nvGrpSpPr>
          <p:cNvPr id="62475" name="Group 11"/>
          <p:cNvGrpSpPr>
            <a:grpSpLocks/>
          </p:cNvGrpSpPr>
          <p:nvPr/>
        </p:nvGrpSpPr>
        <p:grpSpPr bwMode="auto">
          <a:xfrm>
            <a:off x="6143625" y="4188023"/>
            <a:ext cx="2678906" cy="2455664"/>
            <a:chOff x="0" y="0"/>
            <a:chExt cx="2400" cy="2200"/>
          </a:xfrm>
        </p:grpSpPr>
        <p:sp>
          <p:nvSpPr>
            <p:cNvPr id="62476" name="Rectangle 12"/>
            <p:cNvSpPr>
              <a:spLocks/>
            </p:cNvSpPr>
            <p:nvPr/>
          </p:nvSpPr>
          <p:spPr bwMode="auto">
            <a:xfrm>
              <a:off x="24" y="1704"/>
              <a:ext cx="2256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703"/>
                </a:spcBef>
                <a:tabLst>
                  <a:tab pos="366104" algn="l"/>
                </a:tabLst>
              </a:pP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...housing and clothing. Cotton, linen, and coir are all made up of cellulose, a carbohydrate polymer.</a:t>
              </a:r>
            </a:p>
          </p:txBody>
        </p:sp>
        <p:pic>
          <p:nvPicPr>
            <p:cNvPr id="62477" name="Picture 1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00" cy="16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2478" name="Rectangle 14"/>
            <p:cNvSpPr>
              <a:spLocks/>
            </p:cNvSpPr>
            <p:nvPr/>
          </p:nvSpPr>
          <p:spPr bwMode="auto">
            <a:xfrm>
              <a:off x="8" y="1400"/>
              <a:ext cx="1808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703"/>
                </a:spcBef>
                <a:tabLst>
                  <a:tab pos="366104" algn="l"/>
                </a:tabLst>
              </a:pPr>
              <a:r>
                <a:rPr lang="en-US" sz="1100" b="1" i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Collecting thatch for roofing</a:t>
              </a:r>
            </a:p>
          </p:txBody>
        </p:sp>
      </p:grpSp>
      <p:grpSp>
        <p:nvGrpSpPr>
          <p:cNvPr id="62479" name="Group 15"/>
          <p:cNvGrpSpPr>
            <a:grpSpLocks/>
          </p:cNvGrpSpPr>
          <p:nvPr/>
        </p:nvGrpSpPr>
        <p:grpSpPr bwMode="auto">
          <a:xfrm>
            <a:off x="6125766" y="2134195"/>
            <a:ext cx="2701230" cy="1803797"/>
            <a:chOff x="0" y="0"/>
            <a:chExt cx="2420" cy="1616"/>
          </a:xfrm>
        </p:grpSpPr>
        <p:pic>
          <p:nvPicPr>
            <p:cNvPr id="62480" name="Picture 1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20" cy="1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2481" name="Rectangle 17"/>
            <p:cNvSpPr>
              <a:spLocks/>
            </p:cNvSpPr>
            <p:nvPr/>
          </p:nvSpPr>
          <p:spPr bwMode="auto">
            <a:xfrm>
              <a:off x="24" y="1400"/>
              <a:ext cx="936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703"/>
                </a:spcBef>
                <a:tabLst>
                  <a:tab pos="366104" algn="l"/>
                </a:tabLst>
              </a:pPr>
              <a:r>
                <a:rPr lang="en-US" sz="1100" b="1" i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Weaving cloth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435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2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build="p" bldLvl="5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83046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Monosaccharides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91133" y="1053703"/>
            <a:ext cx="4589859" cy="5456039"/>
          </a:xfrm>
          <a:ln/>
        </p:spPr>
        <p:txBody>
          <a:bodyPr>
            <a:normAutofit fontScale="70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b="1" dirty="0">
                <a:solidFill>
                  <a:srgbClr val="2D00FA"/>
                </a:solidFill>
              </a:rPr>
              <a:t>Monosaccharides</a:t>
            </a:r>
            <a:r>
              <a:rPr lang="en-US" dirty="0"/>
              <a:t> are used as a primary energy source for fueling cellular metabolism.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dirty="0"/>
              <a:t>Monosaccharides are </a:t>
            </a:r>
            <a:r>
              <a:rPr lang="en-US" b="1" dirty="0">
                <a:solidFill>
                  <a:srgbClr val="2D00FA"/>
                </a:solidFill>
              </a:rPr>
              <a:t>single-sugar molecules</a:t>
            </a:r>
            <a:r>
              <a:rPr lang="en-US" dirty="0"/>
              <a:t>. They include: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sz="2300" b="1" dirty="0">
                <a:solidFill>
                  <a:srgbClr val="2D00FA"/>
                </a:solidFill>
              </a:rPr>
              <a:t>glucose</a:t>
            </a:r>
            <a:r>
              <a:rPr lang="en-US" sz="2300" dirty="0"/>
              <a:t> (grape sugar and blood sugar).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sz="2300" b="1" dirty="0">
                <a:solidFill>
                  <a:srgbClr val="2D00FA"/>
                </a:solidFill>
              </a:rPr>
              <a:t>fructose</a:t>
            </a:r>
            <a:r>
              <a:rPr lang="en-US" sz="2300" dirty="0"/>
              <a:t> (honey and fruit juices).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dirty="0"/>
              <a:t>Monosaccharides generally contain</a:t>
            </a:r>
            <a:br>
              <a:rPr lang="en-US" dirty="0"/>
            </a:br>
            <a:r>
              <a:rPr lang="en-US" dirty="0"/>
              <a:t>between three and seven carbon atoms in their carbon chains.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sz="2300" dirty="0"/>
              <a:t>The 6C hexose sugars occur</a:t>
            </a:r>
            <a:br>
              <a:rPr lang="en-US" sz="2300" dirty="0"/>
            </a:br>
            <a:r>
              <a:rPr lang="en-US" sz="2300" dirty="0"/>
              <a:t>most frequently.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dirty="0"/>
              <a:t>All monosaccharides are </a:t>
            </a:r>
            <a:r>
              <a:rPr lang="en-US" b="1" dirty="0">
                <a:solidFill>
                  <a:srgbClr val="2D00FA"/>
                </a:solidFill>
              </a:rPr>
              <a:t>reducing </a:t>
            </a:r>
            <a:r>
              <a:rPr lang="en-US" b="1" dirty="0">
                <a:solidFill>
                  <a:srgbClr val="2D00FA"/>
                </a:solidFill>
                <a:ea typeface="ヒラギノ角ゴ Pro W6" charset="0"/>
                <a:cs typeface="ヒラギノ角ゴ Pro W6" charset="0"/>
              </a:rPr>
              <a:t/>
            </a:r>
            <a:br>
              <a:rPr lang="en-US" b="1" dirty="0">
                <a:solidFill>
                  <a:srgbClr val="2D00FA"/>
                </a:solidFill>
                <a:ea typeface="ヒラギノ角ゴ Pro W6" charset="0"/>
                <a:cs typeface="ヒラギノ角ゴ Pro W6" charset="0"/>
              </a:rPr>
            </a:br>
            <a:r>
              <a:rPr lang="en-US" b="1" dirty="0">
                <a:solidFill>
                  <a:srgbClr val="2D00FA"/>
                </a:solidFill>
              </a:rPr>
              <a:t>sugars</a:t>
            </a:r>
            <a:r>
              <a:rPr lang="en-US" dirty="0"/>
              <a:t>, meaning they can participate in reduction reactions.</a:t>
            </a: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258" y="1026914"/>
            <a:ext cx="4031754" cy="370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63492" name="Rectangle 4"/>
          <p:cNvSpPr>
            <a:spLocks/>
          </p:cNvSpPr>
          <p:nvPr/>
        </p:nvSpPr>
        <p:spPr bwMode="auto">
          <a:xfrm>
            <a:off x="5643563" y="5152430"/>
            <a:ext cx="3080742" cy="79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11000"/>
              </a:lnSpc>
              <a:tabLst>
                <a:tab pos="366104" algn="l"/>
              </a:tabLst>
            </a:pPr>
            <a:r>
              <a:rPr lang="en-US" sz="13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Glucose</a:t>
            </a: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is a monosaccharide sugar. It occurs in two forms, the L- and D- forms.  The </a:t>
            </a:r>
            <a:r>
              <a:rPr lang="en-US" sz="13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D-glucose molecule</a:t>
            </a: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(above) can be utilized by cells while the L-form cannot.</a:t>
            </a:r>
          </a:p>
        </p:txBody>
      </p:sp>
    </p:spTree>
    <p:extLst>
      <p:ext uri="{BB962C8B-B14F-4D97-AF65-F5344CB8AC3E}">
        <p14:creationId xmlns:p14="http://schemas.microsoft.com/office/powerpoint/2010/main" val="218273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build="p" bldLvl="5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Grp="1" noChangeArrowheads="1"/>
          </p:cNvSpPr>
          <p:nvPr>
            <p:ph type="title"/>
          </p:nvPr>
        </p:nvSpPr>
        <p:spPr>
          <a:xfrm>
            <a:off x="8930" y="0"/>
            <a:ext cx="9188648" cy="83046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Disaccharides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12539" y="1062633"/>
            <a:ext cx="8742164" cy="5536406"/>
          </a:xfrm>
          <a:ln/>
        </p:spPr>
        <p:txBody>
          <a:bodyPr/>
          <a:lstStyle/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700" b="1" dirty="0">
                <a:solidFill>
                  <a:srgbClr val="2D00FA"/>
                </a:solidFill>
              </a:rPr>
              <a:t>Disaccharides </a:t>
            </a:r>
            <a:r>
              <a:rPr lang="en-US" sz="1700" dirty="0"/>
              <a:t>are double-sugar molecules joined with a </a:t>
            </a:r>
            <a:r>
              <a:rPr lang="en-US" sz="1700" dirty="0" err="1">
                <a:solidFill>
                  <a:srgbClr val="2D00FA"/>
                </a:solidFill>
              </a:rPr>
              <a:t>glycosidic</a:t>
            </a:r>
            <a:r>
              <a:rPr lang="en-US" sz="1700" dirty="0">
                <a:solidFill>
                  <a:srgbClr val="2D00FA"/>
                </a:solidFill>
              </a:rPr>
              <a:t> bond</a:t>
            </a:r>
            <a:r>
              <a:rPr lang="en-US" sz="1700" dirty="0"/>
              <a:t>.</a:t>
            </a:r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700" dirty="0"/>
              <a:t>They are used as energy sources and as building blocks for larger molecules.</a:t>
            </a:r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700" dirty="0"/>
              <a:t> Disaccharides provide a convenient way to transport glucose.</a:t>
            </a:r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endParaRPr lang="en-US" sz="1400" dirty="0"/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endParaRPr lang="en-US" sz="1400" dirty="0"/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endParaRPr lang="en-US" sz="1400" dirty="0"/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endParaRPr lang="en-US" sz="1400" dirty="0"/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endParaRPr lang="en-US" sz="1400" dirty="0"/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endParaRPr lang="en-US" sz="1700" dirty="0" smtClean="0"/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endParaRPr lang="en-US" sz="1700" dirty="0"/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endParaRPr lang="en-US" sz="1700" dirty="0" smtClean="0"/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700" dirty="0" smtClean="0"/>
              <a:t>The </a:t>
            </a:r>
            <a:r>
              <a:rPr lang="en-US" sz="1700" dirty="0"/>
              <a:t>type of disaccharide formed depends on the </a:t>
            </a:r>
            <a:r>
              <a:rPr lang="en-US" sz="1700" dirty="0">
                <a:solidFill>
                  <a:srgbClr val="2D00FA"/>
                </a:solidFill>
              </a:rPr>
              <a:t>monomers</a:t>
            </a:r>
            <a:r>
              <a:rPr lang="en-US" sz="1700" dirty="0"/>
              <a:t> (single units)involved and whether they are in their </a:t>
            </a:r>
            <a:r>
              <a:rPr lang="en-US" sz="1700" dirty="0">
                <a:latin typeface="Lucida Grande" charset="0"/>
              </a:rPr>
              <a:t>α</a:t>
            </a:r>
            <a:r>
              <a:rPr lang="en-US" sz="1700" dirty="0"/>
              <a:t>- or </a:t>
            </a:r>
            <a:r>
              <a:rPr lang="en-US" sz="1700" dirty="0">
                <a:latin typeface="Lucida Grande" charset="0"/>
              </a:rPr>
              <a:t>β</a:t>
            </a:r>
            <a:r>
              <a:rPr lang="en-US" sz="1700" dirty="0"/>
              <a:t>- form. </a:t>
            </a:r>
          </a:p>
          <a:p>
            <a:pPr>
              <a:lnSpc>
                <a:spcPct val="117000"/>
              </a:lnSpc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700" dirty="0"/>
              <a:t>Only a few disaccharides (e.g. lactose) are classified as reducing sugars. </a:t>
            </a:r>
          </a:p>
        </p:txBody>
      </p:sp>
      <p:grpSp>
        <p:nvGrpSpPr>
          <p:cNvPr id="64515" name="Group 3"/>
          <p:cNvGrpSpPr>
            <a:grpSpLocks/>
          </p:cNvGrpSpPr>
          <p:nvPr/>
        </p:nvGrpSpPr>
        <p:grpSpPr bwMode="auto">
          <a:xfrm>
            <a:off x="1339454" y="2089547"/>
            <a:ext cx="5891361" cy="2544961"/>
            <a:chOff x="0" y="0"/>
            <a:chExt cx="5277" cy="2280"/>
          </a:xfrm>
        </p:grpSpPr>
        <p:sp>
          <p:nvSpPr>
            <p:cNvPr id="64516" name="AutoShape 4"/>
            <p:cNvSpPr>
              <a:spLocks/>
            </p:cNvSpPr>
            <p:nvPr/>
          </p:nvSpPr>
          <p:spPr bwMode="auto">
            <a:xfrm rot="5400000">
              <a:off x="3379" y="366"/>
              <a:ext cx="1048" cy="1728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solidFill>
              <a:srgbClr val="FF7F1B">
                <a:alpha val="4862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7F1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517" name="AutoShape 5"/>
            <p:cNvSpPr>
              <a:spLocks/>
            </p:cNvSpPr>
            <p:nvPr/>
          </p:nvSpPr>
          <p:spPr bwMode="auto">
            <a:xfrm rot="5400000">
              <a:off x="875" y="366"/>
              <a:ext cx="1048" cy="1728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solidFill>
              <a:srgbClr val="FF7F1B">
                <a:alpha val="4862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7F1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6451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77" cy="2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4519" name="Oval 7"/>
          <p:cNvSpPr>
            <a:spLocks/>
          </p:cNvSpPr>
          <p:nvPr/>
        </p:nvSpPr>
        <p:spPr bwMode="auto">
          <a:xfrm>
            <a:off x="3839766" y="3498205"/>
            <a:ext cx="892969" cy="419695"/>
          </a:xfrm>
          <a:prstGeom prst="ellipse">
            <a:avLst/>
          </a:prstGeom>
          <a:noFill/>
          <a:ln w="76200">
            <a:solidFill>
              <a:srgbClr val="FF001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build="p" bldLvl="5" autoUpdateAnimBg="0"/>
      <p:bldP spid="645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7" name="Group 1"/>
          <p:cNvGrpSpPr>
            <a:grpSpLocks/>
          </p:cNvGrpSpPr>
          <p:nvPr/>
        </p:nvGrpSpPr>
        <p:grpSpPr bwMode="auto">
          <a:xfrm>
            <a:off x="5341069" y="2857500"/>
            <a:ext cx="3241477" cy="2121917"/>
            <a:chOff x="0" y="0"/>
            <a:chExt cx="2904" cy="1901"/>
          </a:xfrm>
        </p:grpSpPr>
        <p:sp>
          <p:nvSpPr>
            <p:cNvPr id="65538" name="AutoShape 2"/>
            <p:cNvSpPr>
              <a:spLocks/>
            </p:cNvSpPr>
            <p:nvPr/>
          </p:nvSpPr>
          <p:spPr bwMode="auto">
            <a:xfrm rot="5400000">
              <a:off x="970" y="129"/>
              <a:ext cx="1064" cy="1728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solidFill>
              <a:srgbClr val="FDCD6B">
                <a:alpha val="7490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7F1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6553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4" cy="1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540" name="Rectangle 4"/>
            <p:cNvSpPr>
              <a:spLocks/>
            </p:cNvSpPr>
            <p:nvPr/>
          </p:nvSpPr>
          <p:spPr bwMode="auto">
            <a:xfrm>
              <a:off x="1894" y="144"/>
              <a:ext cx="760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β-glucose</a:t>
              </a:r>
            </a:p>
          </p:txBody>
        </p:sp>
      </p:grpSp>
      <p:sp>
        <p:nvSpPr>
          <p:cNvPr id="6554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-62507"/>
            <a:ext cx="5277445" cy="906612"/>
          </a:xfrm>
          <a:ln/>
        </p:spPr>
        <p:txBody>
          <a:bodyPr anchor="b"/>
          <a:lstStyle/>
          <a:p>
            <a:pPr>
              <a:lnSpc>
                <a:spcPct val="89000"/>
              </a:lnSpc>
              <a:tabLst>
                <a:tab pos="669703" algn="l"/>
              </a:tabLst>
            </a:pPr>
            <a:r>
              <a:rPr lang="en-US" dirty="0"/>
              <a:t>Carbohydrate Isomers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66117" y="1100667"/>
            <a:ext cx="4848820" cy="5391216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155238" algn="l"/>
                <a:tab pos="1155238" algn="l"/>
                <a:tab pos="1155238" algn="l"/>
                <a:tab pos="721047" algn="l"/>
              </a:tabLst>
            </a:pPr>
            <a:r>
              <a:rPr lang="en-US" sz="1800" dirty="0"/>
              <a:t>Compounds with the same chemical formula can have different arrangement of atoms. These molecules are called </a:t>
            </a:r>
            <a:r>
              <a:rPr lang="en-US" sz="1800" b="1" dirty="0">
                <a:solidFill>
                  <a:srgbClr val="2D00FA"/>
                </a:solidFill>
              </a:rPr>
              <a:t>isomers</a:t>
            </a:r>
            <a:r>
              <a:rPr lang="en-US" sz="1800" dirty="0"/>
              <a:t>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155238" algn="l"/>
                <a:tab pos="1155238" algn="l"/>
                <a:tab pos="1155238" algn="l"/>
                <a:tab pos="721047" algn="l"/>
              </a:tabLst>
            </a:pPr>
            <a:r>
              <a:rPr lang="en-US" sz="1800" b="1" dirty="0">
                <a:solidFill>
                  <a:srgbClr val="2D00FA"/>
                </a:solidFill>
              </a:rPr>
              <a:t>Structural isomers</a:t>
            </a:r>
            <a:r>
              <a:rPr lang="en-US" sz="1800" dirty="0"/>
              <a:t> have the atoms linked in a different sequence from one another.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  <a:tab pos="1155238" algn="l"/>
                <a:tab pos="1155238" algn="l"/>
                <a:tab pos="1155238" algn="l"/>
                <a:tab pos="721047" algn="l"/>
              </a:tabLst>
            </a:pPr>
            <a:r>
              <a:rPr lang="en-US" sz="1800" dirty="0"/>
              <a:t>Despite the relatively small differences, structural isomerism can have important consequences for the polymers that result. For example:</a:t>
            </a:r>
          </a:p>
          <a:p>
            <a:pPr lvl="2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90000"/>
              <a:buBlip>
                <a:blip r:embed="rId6"/>
              </a:buBlip>
              <a:tabLst>
                <a:tab pos="721047" algn="l"/>
                <a:tab pos="721047" algn="l"/>
                <a:tab pos="1045853" algn="l"/>
                <a:tab pos="1155238" algn="l"/>
                <a:tab pos="1155238" algn="l"/>
                <a:tab pos="1155238" algn="l"/>
                <a:tab pos="721047" algn="l"/>
              </a:tabLst>
            </a:pPr>
            <a:r>
              <a:rPr lang="en-US" sz="1800" dirty="0">
                <a:solidFill>
                  <a:srgbClr val="2D00FA"/>
                </a:solidFill>
                <a:latin typeface="Lucida Grande" charset="0"/>
              </a:rPr>
              <a:t>α</a:t>
            </a:r>
            <a:r>
              <a:rPr lang="en-US" sz="1800" dirty="0">
                <a:solidFill>
                  <a:srgbClr val="2D00FA"/>
                </a:solidFill>
              </a:rPr>
              <a:t> glucose</a:t>
            </a:r>
            <a:r>
              <a:rPr lang="en-US" sz="1800" dirty="0"/>
              <a:t> polymers form starch.</a:t>
            </a:r>
          </a:p>
          <a:p>
            <a:pPr lvl="2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90000"/>
              <a:buBlip>
                <a:blip r:embed="rId6"/>
              </a:buBlip>
              <a:tabLst>
                <a:tab pos="721047" algn="l"/>
                <a:tab pos="721047" algn="l"/>
                <a:tab pos="1045853" algn="l"/>
                <a:tab pos="1155238" algn="l"/>
                <a:tab pos="1155238" algn="l"/>
                <a:tab pos="1155238" algn="l"/>
                <a:tab pos="721047" algn="l"/>
              </a:tabLst>
            </a:pPr>
            <a:r>
              <a:rPr lang="en-US" sz="1800" dirty="0">
                <a:solidFill>
                  <a:srgbClr val="2D00FA"/>
                </a:solidFill>
                <a:latin typeface="Lucida Grande" charset="0"/>
              </a:rPr>
              <a:t>β</a:t>
            </a:r>
            <a:r>
              <a:rPr lang="en-US" sz="1800" dirty="0">
                <a:solidFill>
                  <a:srgbClr val="2D00FA"/>
                </a:solidFill>
              </a:rPr>
              <a:t> glucose</a:t>
            </a:r>
            <a:r>
              <a:rPr lang="en-US" sz="1800" dirty="0"/>
              <a:t> polymers form cellulose.</a:t>
            </a:r>
          </a:p>
          <a:p>
            <a:pPr lvl="2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90000"/>
              <a:buBlip>
                <a:blip r:embed="rId6"/>
              </a:buBlip>
              <a:tabLst>
                <a:tab pos="721047" algn="l"/>
                <a:tab pos="721047" algn="l"/>
                <a:tab pos="1045853" algn="l"/>
                <a:tab pos="1155238" algn="l"/>
                <a:tab pos="1155238" algn="l"/>
                <a:tab pos="1155238" algn="l"/>
                <a:tab pos="721047" algn="l"/>
              </a:tabLst>
            </a:pPr>
            <a:r>
              <a:rPr lang="en-US" sz="1800" dirty="0"/>
              <a:t>These molecules have very different properties.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155238" algn="l"/>
                <a:tab pos="1155238" algn="l"/>
                <a:tab pos="1155238" algn="l"/>
                <a:tab pos="721047" algn="l"/>
              </a:tabLst>
            </a:pPr>
            <a:r>
              <a:rPr lang="en-US" sz="1800" b="1" dirty="0">
                <a:solidFill>
                  <a:srgbClr val="2D00FA"/>
                </a:solidFill>
              </a:rPr>
              <a:t>Optical isomers</a:t>
            </a:r>
            <a:r>
              <a:rPr lang="en-US" sz="1800" dirty="0"/>
              <a:t> are identical in every way but are mirror images of each other. </a:t>
            </a:r>
          </a:p>
        </p:txBody>
      </p:sp>
      <p:sp>
        <p:nvSpPr>
          <p:cNvPr id="65543" name="Rectangle 7"/>
          <p:cNvSpPr>
            <a:spLocks/>
          </p:cNvSpPr>
          <p:nvPr/>
        </p:nvSpPr>
        <p:spPr bwMode="auto">
          <a:xfrm>
            <a:off x="5616773" y="5134571"/>
            <a:ext cx="3241477" cy="118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>
              <a:lnSpc>
                <a:spcPct val="105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</a:t>
            </a: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α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and </a:t>
            </a: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β glucose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molecules, (above), are examples of </a:t>
            </a: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structural isomers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. They contain the same atoms but the hydroxyl groups are linked to the C1 atom differently. </a:t>
            </a:r>
          </a:p>
        </p:txBody>
      </p:sp>
      <p:grpSp>
        <p:nvGrpSpPr>
          <p:cNvPr id="65544" name="Group 8"/>
          <p:cNvGrpSpPr>
            <a:grpSpLocks/>
          </p:cNvGrpSpPr>
          <p:nvPr/>
        </p:nvGrpSpPr>
        <p:grpSpPr bwMode="auto">
          <a:xfrm>
            <a:off x="5636865" y="338213"/>
            <a:ext cx="3134320" cy="2278186"/>
            <a:chOff x="0" y="0"/>
            <a:chExt cx="2808" cy="2040"/>
          </a:xfrm>
        </p:grpSpPr>
        <p:sp>
          <p:nvSpPr>
            <p:cNvPr id="65545" name="Rectangle 9"/>
            <p:cNvSpPr>
              <a:spLocks/>
            </p:cNvSpPr>
            <p:nvPr/>
          </p:nvSpPr>
          <p:spPr bwMode="auto">
            <a:xfrm>
              <a:off x="1629" y="88"/>
              <a:ext cx="760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α-glucose</a:t>
              </a:r>
            </a:p>
          </p:txBody>
        </p:sp>
        <p:grpSp>
          <p:nvGrpSpPr>
            <p:cNvPr id="65546" name="Group 10"/>
            <p:cNvGrpSpPr>
              <a:grpSpLocks/>
            </p:cNvGrpSpPr>
            <p:nvPr/>
          </p:nvGrpSpPr>
          <p:grpSpPr bwMode="auto">
            <a:xfrm>
              <a:off x="0" y="0"/>
              <a:ext cx="2808" cy="2040"/>
              <a:chOff x="0" y="0"/>
              <a:chExt cx="2808" cy="2040"/>
            </a:xfrm>
          </p:grpSpPr>
          <p:sp>
            <p:nvSpPr>
              <p:cNvPr id="65547" name="AutoShape 11"/>
              <p:cNvSpPr>
                <a:spLocks/>
              </p:cNvSpPr>
              <p:nvPr/>
            </p:nvSpPr>
            <p:spPr bwMode="auto">
              <a:xfrm rot="5400000">
                <a:off x="777" y="121"/>
                <a:ext cx="1120" cy="1784"/>
              </a:xfrm>
              <a:custGeom>
                <a:avLst/>
                <a:gdLst/>
                <a:ahLst/>
                <a:cxnLst/>
                <a:rect l="0" t="0" r="r" b="b"/>
                <a:pathLst>
                  <a:path w="24942" h="21600">
                    <a:moveTo>
                      <a:pt x="12471" y="0"/>
                    </a:moveTo>
                    <a:lnTo>
                      <a:pt x="23271" y="5400"/>
                    </a:lnTo>
                    <a:lnTo>
                      <a:pt x="23271" y="16200"/>
                    </a:lnTo>
                    <a:lnTo>
                      <a:pt x="12471" y="21600"/>
                    </a:lnTo>
                    <a:lnTo>
                      <a:pt x="1671" y="16200"/>
                    </a:lnTo>
                    <a:lnTo>
                      <a:pt x="1671" y="5400"/>
                    </a:lnTo>
                    <a:lnTo>
                      <a:pt x="12471" y="0"/>
                    </a:lnTo>
                    <a:close/>
                    <a:moveTo>
                      <a:pt x="12471" y="0"/>
                    </a:moveTo>
                  </a:path>
                </a:pathLst>
              </a:custGeom>
              <a:solidFill>
                <a:srgbClr val="FF7F1B">
                  <a:alpha val="4862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7F1B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65548" name="Picture 1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08" cy="2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13201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Grp="1" noChangeArrowheads="1"/>
          </p:cNvSpPr>
          <p:nvPr>
            <p:ph type="title"/>
          </p:nvPr>
        </p:nvSpPr>
        <p:spPr>
          <a:xfrm>
            <a:off x="-8930" y="-17859"/>
            <a:ext cx="6054328" cy="919758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Disaccharides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203" y="1017985"/>
            <a:ext cx="4777383" cy="5616773"/>
          </a:xfrm>
          <a:ln/>
        </p:spPr>
        <p:txBody>
          <a:bodyPr/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b="1">
                <a:solidFill>
                  <a:srgbClr val="2D00FA"/>
                </a:solidFill>
              </a:rPr>
              <a:t>Sucrose</a:t>
            </a:r>
            <a:endParaRPr lang="en-US" sz="170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1700"/>
              <a:t>Components: </a:t>
            </a:r>
            <a:r>
              <a:rPr lang="en-US" sz="1700">
                <a:solidFill>
                  <a:srgbClr val="2D00FA"/>
                </a:solidFill>
                <a:latin typeface="Lucida Grande" charset="0"/>
              </a:rPr>
              <a:t>α</a:t>
            </a:r>
            <a:r>
              <a:rPr lang="en-US" sz="1700">
                <a:solidFill>
                  <a:srgbClr val="2D00FA"/>
                </a:solidFill>
              </a:rPr>
              <a:t>-glucose + </a:t>
            </a:r>
            <a:r>
              <a:rPr lang="en-US" sz="1700">
                <a:solidFill>
                  <a:srgbClr val="2D00FA"/>
                </a:solidFill>
                <a:latin typeface="Lucida Grande" charset="0"/>
              </a:rPr>
              <a:t>β</a:t>
            </a:r>
            <a:r>
              <a:rPr lang="en-US" sz="1700">
                <a:solidFill>
                  <a:srgbClr val="2D00FA"/>
                </a:solidFill>
              </a:rPr>
              <a:t>-fructose</a:t>
            </a:r>
            <a:endParaRPr lang="en-US" sz="170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1700"/>
              <a:t>Source: A simple sugar found in plant sap.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b="1">
                <a:solidFill>
                  <a:srgbClr val="2D00FA"/>
                </a:solidFill>
              </a:rPr>
              <a:t>Maltose</a:t>
            </a:r>
            <a:r>
              <a:rPr lang="en-US" sz="1700"/>
              <a:t>	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1700"/>
              <a:t>Components: </a:t>
            </a:r>
            <a:r>
              <a:rPr lang="en-US" sz="1700">
                <a:solidFill>
                  <a:srgbClr val="2D00FA"/>
                </a:solidFill>
                <a:latin typeface="Lucida Grande" charset="0"/>
              </a:rPr>
              <a:t>α</a:t>
            </a:r>
            <a:r>
              <a:rPr lang="en-US" sz="1700">
                <a:solidFill>
                  <a:srgbClr val="2D00FA"/>
                </a:solidFill>
              </a:rPr>
              <a:t>-glucose + </a:t>
            </a:r>
            <a:r>
              <a:rPr lang="en-US" sz="1700">
                <a:solidFill>
                  <a:srgbClr val="2D00FA"/>
                </a:solidFill>
                <a:latin typeface="Lucida Grande" charset="0"/>
              </a:rPr>
              <a:t>α</a:t>
            </a:r>
            <a:r>
              <a:rPr lang="en-US" sz="1700">
                <a:solidFill>
                  <a:srgbClr val="2D00FA"/>
                </a:solidFill>
              </a:rPr>
              <a:t>-glucose</a:t>
            </a:r>
            <a:r>
              <a:rPr lang="en-US" sz="1700"/>
              <a:t>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1700"/>
              <a:t>Source: Maltose is a product</a:t>
            </a:r>
            <a:br>
              <a:rPr lang="en-US" sz="1700"/>
            </a:br>
            <a:r>
              <a:rPr lang="en-US" sz="1700"/>
              <a:t>of starch hydrolysis and is</a:t>
            </a:r>
            <a:br>
              <a:rPr lang="en-US" sz="1700"/>
            </a:br>
            <a:r>
              <a:rPr lang="en-US" sz="1700"/>
              <a:t>found in germinating grains.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b="1">
                <a:solidFill>
                  <a:srgbClr val="2D00FA"/>
                </a:solidFill>
              </a:rPr>
              <a:t>Lactose</a:t>
            </a:r>
            <a:endParaRPr lang="en-US" sz="170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1700"/>
              <a:t>Components: </a:t>
            </a:r>
            <a:r>
              <a:rPr lang="en-US" sz="1700">
                <a:solidFill>
                  <a:srgbClr val="2D00FA"/>
                </a:solidFill>
                <a:latin typeface="Lucida Grande" charset="0"/>
              </a:rPr>
              <a:t>β</a:t>
            </a:r>
            <a:r>
              <a:rPr lang="en-US" sz="1700">
                <a:solidFill>
                  <a:srgbClr val="2D00FA"/>
                </a:solidFill>
              </a:rPr>
              <a:t>-glucose + </a:t>
            </a:r>
            <a:r>
              <a:rPr lang="en-US" sz="1700">
                <a:solidFill>
                  <a:srgbClr val="2D00FA"/>
                </a:solidFill>
                <a:latin typeface="Lucida Grande" charset="0"/>
              </a:rPr>
              <a:t>β</a:t>
            </a:r>
            <a:r>
              <a:rPr lang="en-US" sz="1700">
                <a:solidFill>
                  <a:srgbClr val="2D00FA"/>
                </a:solidFill>
              </a:rPr>
              <a:t>-galactose</a:t>
            </a:r>
            <a:r>
              <a:rPr lang="en-US" sz="1700"/>
              <a:t>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1700"/>
              <a:t>Source: Milk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b="1">
                <a:solidFill>
                  <a:srgbClr val="2D00FA"/>
                </a:solidFill>
              </a:rPr>
              <a:t>Cellobiose</a:t>
            </a:r>
            <a:r>
              <a:rPr lang="en-US" sz="1700" b="1">
                <a:ea typeface="ヒラギノ角ゴ Pro W6" charset="0"/>
                <a:cs typeface="ヒラギノ角ゴ Pro W6" charset="0"/>
              </a:rPr>
              <a:t>	</a:t>
            </a:r>
            <a:endParaRPr lang="en-US" sz="170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1700"/>
              <a:t>Components:</a:t>
            </a:r>
            <a:r>
              <a:rPr lang="en-US" sz="1700" b="1">
                <a:solidFill>
                  <a:srgbClr val="2D00FA"/>
                </a:solidFill>
              </a:rPr>
              <a:t> </a:t>
            </a:r>
            <a:r>
              <a:rPr lang="en-US" sz="1700">
                <a:solidFill>
                  <a:srgbClr val="2D00FA"/>
                </a:solidFill>
                <a:latin typeface="Lucida Grande" charset="0"/>
              </a:rPr>
              <a:t>β</a:t>
            </a:r>
            <a:r>
              <a:rPr lang="en-US" sz="1700">
                <a:solidFill>
                  <a:srgbClr val="2D00FA"/>
                </a:solidFill>
              </a:rPr>
              <a:t>-glucose + </a:t>
            </a:r>
            <a:r>
              <a:rPr lang="en-US" sz="1700">
                <a:solidFill>
                  <a:srgbClr val="2D00FA"/>
                </a:solidFill>
                <a:latin typeface="Lucida Grande" charset="0"/>
              </a:rPr>
              <a:t>β</a:t>
            </a:r>
            <a:r>
              <a:rPr lang="en-US" sz="1700">
                <a:solidFill>
                  <a:srgbClr val="2D00FA"/>
                </a:solidFill>
              </a:rPr>
              <a:t>-glucose</a:t>
            </a:r>
            <a:endParaRPr lang="en-US" sz="170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1700"/>
              <a:t>Source: Partial hydrolysis of cellulose.</a:t>
            </a:r>
          </a:p>
        </p:txBody>
      </p:sp>
      <p:grpSp>
        <p:nvGrpSpPr>
          <p:cNvPr id="66563" name="Group 3"/>
          <p:cNvGrpSpPr>
            <a:grpSpLocks/>
          </p:cNvGrpSpPr>
          <p:nvPr/>
        </p:nvGrpSpPr>
        <p:grpSpPr bwMode="auto">
          <a:xfrm>
            <a:off x="6875859" y="250031"/>
            <a:ext cx="1910953" cy="3286125"/>
            <a:chOff x="0" y="0"/>
            <a:chExt cx="1712" cy="2944"/>
          </a:xfrm>
        </p:grpSpPr>
        <p:pic>
          <p:nvPicPr>
            <p:cNvPr id="6656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12" cy="25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6565" name="Rectangle 5"/>
            <p:cNvSpPr>
              <a:spLocks/>
            </p:cNvSpPr>
            <p:nvPr/>
          </p:nvSpPr>
          <p:spPr bwMode="auto">
            <a:xfrm>
              <a:off x="784" y="2616"/>
              <a:ext cx="87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Juniper sap</a:t>
              </a:r>
            </a:p>
          </p:txBody>
        </p:sp>
      </p:grpSp>
      <p:grpSp>
        <p:nvGrpSpPr>
          <p:cNvPr id="66566" name="Group 6"/>
          <p:cNvGrpSpPr>
            <a:grpSpLocks/>
          </p:cNvGrpSpPr>
          <p:nvPr/>
        </p:nvGrpSpPr>
        <p:grpSpPr bwMode="auto">
          <a:xfrm>
            <a:off x="4473774" y="1846213"/>
            <a:ext cx="3393281" cy="3154412"/>
            <a:chOff x="0" y="0"/>
            <a:chExt cx="3040" cy="2825"/>
          </a:xfrm>
        </p:grpSpPr>
        <p:sp>
          <p:nvSpPr>
            <p:cNvPr id="66567" name="Rectangle 7"/>
            <p:cNvSpPr>
              <a:spLocks/>
            </p:cNvSpPr>
            <p:nvPr/>
          </p:nvSpPr>
          <p:spPr bwMode="auto">
            <a:xfrm>
              <a:off x="440" y="2471"/>
              <a:ext cx="2159" cy="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 </a:t>
              </a: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sucrose</a:t>
              </a: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molecule (above) depicted as a stick molecule. </a:t>
              </a:r>
            </a:p>
          </p:txBody>
        </p:sp>
        <p:pic>
          <p:nvPicPr>
            <p:cNvPr id="66568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40" cy="2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66569" name="Group 9"/>
          <p:cNvGrpSpPr>
            <a:grpSpLocks/>
          </p:cNvGrpSpPr>
          <p:nvPr/>
        </p:nvGrpSpPr>
        <p:grpSpPr bwMode="auto">
          <a:xfrm>
            <a:off x="5697141" y="4188023"/>
            <a:ext cx="3124275" cy="2532683"/>
            <a:chOff x="0" y="0"/>
            <a:chExt cx="2799" cy="2269"/>
          </a:xfrm>
        </p:grpSpPr>
        <p:sp>
          <p:nvSpPr>
            <p:cNvPr id="66570" name="Rectangle 10"/>
            <p:cNvSpPr>
              <a:spLocks/>
            </p:cNvSpPr>
            <p:nvPr/>
          </p:nvSpPr>
          <p:spPr bwMode="auto">
            <a:xfrm>
              <a:off x="0" y="1560"/>
              <a:ext cx="163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Milk (right) contains the disaccharide, </a:t>
              </a: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lactose</a:t>
              </a: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</a:t>
              </a:r>
            </a:p>
          </p:txBody>
        </p:sp>
        <p:pic>
          <p:nvPicPr>
            <p:cNvPr id="66571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" y="0"/>
              <a:ext cx="1247" cy="2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4925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build="p" bldLvl="5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17859"/>
            <a:ext cx="9188648" cy="723305"/>
          </a:xfrm>
          <a:ln/>
        </p:spPr>
        <p:txBody>
          <a:bodyPr anchor="b"/>
          <a:lstStyle/>
          <a:p>
            <a:pPr>
              <a:lnSpc>
                <a:spcPct val="68000"/>
              </a:lnSpc>
              <a:tabLst>
                <a:tab pos="669703" algn="l"/>
              </a:tabLst>
            </a:pPr>
            <a:r>
              <a:rPr lang="en-US"/>
              <a:t>Polysaccharides - Cellulose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91133" y="1187649"/>
            <a:ext cx="5402461" cy="3850018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2D00FA"/>
                </a:solidFill>
              </a:rPr>
              <a:t>Cellulose</a:t>
            </a:r>
            <a:r>
              <a:rPr lang="en-US" dirty="0"/>
              <a:t> is a glucose polymer. It is an important structural material found in plants.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It is made up of many </a:t>
            </a:r>
            <a:r>
              <a:rPr lang="en-US" dirty="0" err="1"/>
              <a:t>unbranched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chains of </a:t>
            </a:r>
            <a:r>
              <a:rPr lang="en-US" dirty="0">
                <a:solidFill>
                  <a:srgbClr val="2D00FA"/>
                </a:solidFill>
                <a:latin typeface="Lucida Grande" charset="0"/>
              </a:rPr>
              <a:t>β</a:t>
            </a:r>
            <a:r>
              <a:rPr lang="en-US" dirty="0">
                <a:solidFill>
                  <a:srgbClr val="2D00FA"/>
                </a:solidFill>
              </a:rPr>
              <a:t>-glucose</a:t>
            </a:r>
            <a:r>
              <a:rPr lang="en-US" b="1" dirty="0">
                <a:solidFill>
                  <a:srgbClr val="2D00FA"/>
                </a:solidFill>
              </a:rPr>
              <a:t> </a:t>
            </a:r>
            <a:r>
              <a:rPr lang="en-US" dirty="0"/>
              <a:t>molecules</a:t>
            </a:r>
            <a:br>
              <a:rPr lang="en-US" dirty="0"/>
            </a:br>
            <a:r>
              <a:rPr lang="en-US" dirty="0"/>
              <a:t>held together by </a:t>
            </a:r>
            <a:r>
              <a:rPr lang="en-US" dirty="0">
                <a:solidFill>
                  <a:srgbClr val="2D00FA"/>
                </a:solidFill>
              </a:rPr>
              <a:t>1, 4 </a:t>
            </a:r>
            <a:r>
              <a:rPr lang="en-US" dirty="0" err="1">
                <a:solidFill>
                  <a:srgbClr val="2D00FA"/>
                </a:solidFill>
              </a:rPr>
              <a:t>glycosidic</a:t>
            </a:r>
            <a:r>
              <a:rPr lang="en-US" dirty="0">
                <a:solidFill>
                  <a:srgbClr val="2D00FA"/>
                </a:solidFill>
              </a:rPr>
              <a:t> links</a:t>
            </a:r>
            <a:r>
              <a:rPr lang="en-US" dirty="0"/>
              <a:t>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Parallel chains are cross-linked by hydrogen bonds to form bundles called </a:t>
            </a:r>
            <a:r>
              <a:rPr lang="en-US" b="1" dirty="0" err="1">
                <a:solidFill>
                  <a:srgbClr val="2D00FA"/>
                </a:solidFill>
              </a:rPr>
              <a:t>microfibrils</a:t>
            </a:r>
            <a:r>
              <a:rPr lang="en-US" dirty="0"/>
              <a:t>. 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2900" dirty="0"/>
              <a:t>Cellulose </a:t>
            </a:r>
            <a:r>
              <a:rPr lang="en-US" sz="2900" dirty="0" err="1"/>
              <a:t>microfibrils</a:t>
            </a:r>
            <a:r>
              <a:rPr lang="en-US" sz="2900" dirty="0"/>
              <a:t> are very strong.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2900" dirty="0"/>
              <a:t>They form a major</a:t>
            </a:r>
            <a:r>
              <a:rPr lang="en-US" sz="2900" b="1" dirty="0">
                <a:solidFill>
                  <a:srgbClr val="2D00FA"/>
                </a:solidFill>
              </a:rPr>
              <a:t> </a:t>
            </a:r>
            <a:r>
              <a:rPr lang="en-US" sz="2900" dirty="0"/>
              <a:t>structural component</a:t>
            </a:r>
            <a:br>
              <a:rPr lang="en-US" sz="2900" dirty="0"/>
            </a:br>
            <a:r>
              <a:rPr lang="en-US" sz="2900" dirty="0"/>
              <a:t>of plant cells, e.g. in the </a:t>
            </a:r>
            <a:r>
              <a:rPr lang="en-US" sz="2900" b="1" dirty="0">
                <a:solidFill>
                  <a:srgbClr val="2D00FA"/>
                </a:solidFill>
              </a:rPr>
              <a:t>cell wall</a:t>
            </a:r>
            <a:r>
              <a:rPr lang="en-US" sz="2900" dirty="0"/>
              <a:t>.</a:t>
            </a:r>
          </a:p>
        </p:txBody>
      </p:sp>
      <p:sp>
        <p:nvSpPr>
          <p:cNvPr id="67587" name="Rectangle 3"/>
          <p:cNvSpPr>
            <a:spLocks/>
          </p:cNvSpPr>
          <p:nvPr/>
        </p:nvSpPr>
        <p:spPr bwMode="auto">
          <a:xfrm>
            <a:off x="892969" y="5554265"/>
            <a:ext cx="2714625" cy="83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05000"/>
              </a:lnSpc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cellulose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structure is shown (right) as a ball and stick model. Cellulose is repeating chains of β-glucose molecules.</a:t>
            </a:r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877582">
            <a:off x="3656708" y="3551783"/>
            <a:ext cx="6235154" cy="355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67589" name="Rectangle 5"/>
          <p:cNvSpPr>
            <a:spLocks/>
          </p:cNvSpPr>
          <p:nvPr/>
        </p:nvSpPr>
        <p:spPr bwMode="auto">
          <a:xfrm>
            <a:off x="6259711" y="1035844"/>
            <a:ext cx="2589609" cy="223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05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Symbolic form of cellulose</a:t>
            </a:r>
          </a:p>
        </p:txBody>
      </p:sp>
      <p:grpSp>
        <p:nvGrpSpPr>
          <p:cNvPr id="67590" name="Group 6"/>
          <p:cNvGrpSpPr>
            <a:grpSpLocks/>
          </p:cNvGrpSpPr>
          <p:nvPr/>
        </p:nvGrpSpPr>
        <p:grpSpPr bwMode="auto">
          <a:xfrm>
            <a:off x="6440537" y="2119686"/>
            <a:ext cx="1687711" cy="1184299"/>
            <a:chOff x="0" y="0"/>
            <a:chExt cx="1512" cy="1061"/>
          </a:xfrm>
        </p:grpSpPr>
        <p:sp>
          <p:nvSpPr>
            <p:cNvPr id="67591" name="Rectangle 7"/>
            <p:cNvSpPr>
              <a:spLocks/>
            </p:cNvSpPr>
            <p:nvPr/>
          </p:nvSpPr>
          <p:spPr bwMode="auto">
            <a:xfrm>
              <a:off x="0" y="453"/>
              <a:ext cx="1512" cy="6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lnSpc>
                  <a:spcPct val="105000"/>
                </a:lnSpc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1,4 glycosidic bonds create unbranched chains</a:t>
              </a:r>
            </a:p>
          </p:txBody>
        </p:sp>
        <p:sp>
          <p:nvSpPr>
            <p:cNvPr id="67592" name="Line 8"/>
            <p:cNvSpPr>
              <a:spLocks noChangeShapeType="1"/>
            </p:cNvSpPr>
            <p:nvPr/>
          </p:nvSpPr>
          <p:spPr bwMode="auto">
            <a:xfrm>
              <a:off x="670" y="0"/>
              <a:ext cx="0" cy="469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7594" name="Line 10"/>
          <p:cNvSpPr>
            <a:spLocks noChangeShapeType="1"/>
          </p:cNvSpPr>
          <p:nvPr/>
        </p:nvSpPr>
        <p:spPr bwMode="auto">
          <a:xfrm rot="10488333" flipH="1">
            <a:off x="9889629" y="1559347"/>
            <a:ext cx="126132" cy="20092"/>
          </a:xfrm>
          <a:prstGeom prst="line">
            <a:avLst/>
          </a:prstGeom>
          <a:noFill/>
          <a:ln w="9525">
            <a:solidFill>
              <a:srgbClr val="6E362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67621" name="Group 37"/>
          <p:cNvGrpSpPr>
            <a:grpSpLocks/>
          </p:cNvGrpSpPr>
          <p:nvPr/>
        </p:nvGrpSpPr>
        <p:grpSpPr bwMode="auto">
          <a:xfrm>
            <a:off x="4899050" y="1329408"/>
            <a:ext cx="5539755" cy="1139651"/>
            <a:chOff x="4389" y="1191"/>
            <a:chExt cx="4963" cy="1021"/>
          </a:xfrm>
        </p:grpSpPr>
        <p:sp>
          <p:nvSpPr>
            <p:cNvPr id="67596" name="AutoShape 12"/>
            <p:cNvSpPr>
              <a:spLocks/>
            </p:cNvSpPr>
            <p:nvPr/>
          </p:nvSpPr>
          <p:spPr bwMode="auto">
            <a:xfrm rot="-491667">
              <a:off x="5997" y="1740"/>
              <a:ext cx="382" cy="3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DCD6B"/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597" name="Line 13"/>
            <p:cNvSpPr>
              <a:spLocks noChangeShapeType="1"/>
            </p:cNvSpPr>
            <p:nvPr/>
          </p:nvSpPr>
          <p:spPr bwMode="auto">
            <a:xfrm rot="10488333" flipH="1">
              <a:off x="5882" y="1928"/>
              <a:ext cx="113" cy="6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598" name="Line 14"/>
            <p:cNvSpPr>
              <a:spLocks noChangeShapeType="1"/>
            </p:cNvSpPr>
            <p:nvPr/>
          </p:nvSpPr>
          <p:spPr bwMode="auto">
            <a:xfrm rot="-311667">
              <a:off x="4389" y="2077"/>
              <a:ext cx="113" cy="0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599" name="Line 15"/>
            <p:cNvSpPr>
              <a:spLocks noChangeShapeType="1"/>
            </p:cNvSpPr>
            <p:nvPr/>
          </p:nvSpPr>
          <p:spPr bwMode="auto">
            <a:xfrm rot="10488333" flipH="1">
              <a:off x="8369" y="1515"/>
              <a:ext cx="112" cy="18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00" name="Line 16"/>
            <p:cNvSpPr>
              <a:spLocks noChangeShapeType="1"/>
            </p:cNvSpPr>
            <p:nvPr/>
          </p:nvSpPr>
          <p:spPr bwMode="auto">
            <a:xfrm rot="10488333" flipH="1">
              <a:off x="7382" y="1703"/>
              <a:ext cx="113" cy="12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01" name="AutoShape 17"/>
            <p:cNvSpPr>
              <a:spLocks/>
            </p:cNvSpPr>
            <p:nvPr/>
          </p:nvSpPr>
          <p:spPr bwMode="auto">
            <a:xfrm rot="-311667">
              <a:off x="4505" y="1899"/>
              <a:ext cx="382" cy="3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DCD6B"/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02" name="AutoShape 18"/>
            <p:cNvSpPr>
              <a:spLocks/>
            </p:cNvSpPr>
            <p:nvPr/>
          </p:nvSpPr>
          <p:spPr bwMode="auto">
            <a:xfrm rot="-311667">
              <a:off x="4994" y="1854"/>
              <a:ext cx="382" cy="3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DCD6B"/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03" name="Line 19"/>
            <p:cNvSpPr>
              <a:spLocks noChangeShapeType="1"/>
            </p:cNvSpPr>
            <p:nvPr/>
          </p:nvSpPr>
          <p:spPr bwMode="auto">
            <a:xfrm rot="-311667">
              <a:off x="4884" y="2032"/>
              <a:ext cx="114" cy="0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04" name="AutoShape 20"/>
            <p:cNvSpPr>
              <a:spLocks/>
            </p:cNvSpPr>
            <p:nvPr/>
          </p:nvSpPr>
          <p:spPr bwMode="auto">
            <a:xfrm rot="-491667">
              <a:off x="5497" y="1806"/>
              <a:ext cx="382" cy="3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DCD6B"/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05" name="Line 21"/>
            <p:cNvSpPr>
              <a:spLocks noChangeShapeType="1"/>
            </p:cNvSpPr>
            <p:nvPr/>
          </p:nvSpPr>
          <p:spPr bwMode="auto">
            <a:xfrm rot="10488333" flipH="1">
              <a:off x="5382" y="1993"/>
              <a:ext cx="113" cy="6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06" name="AutoShape 22"/>
            <p:cNvSpPr>
              <a:spLocks/>
            </p:cNvSpPr>
            <p:nvPr/>
          </p:nvSpPr>
          <p:spPr bwMode="auto">
            <a:xfrm rot="-491667">
              <a:off x="6501" y="1679"/>
              <a:ext cx="382" cy="3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DCD6B"/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07" name="Line 23"/>
            <p:cNvSpPr>
              <a:spLocks noChangeShapeType="1"/>
            </p:cNvSpPr>
            <p:nvPr/>
          </p:nvSpPr>
          <p:spPr bwMode="auto">
            <a:xfrm rot="10488333" flipH="1">
              <a:off x="6385" y="1867"/>
              <a:ext cx="114" cy="6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08" name="AutoShape 24"/>
            <p:cNvSpPr>
              <a:spLocks/>
            </p:cNvSpPr>
            <p:nvPr/>
          </p:nvSpPr>
          <p:spPr bwMode="auto">
            <a:xfrm rot="-671667">
              <a:off x="6999" y="1597"/>
              <a:ext cx="382" cy="3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-4"/>
                  </a:moveTo>
                  <a:lnTo>
                    <a:pt x="16007" y="226"/>
                  </a:lnTo>
                  <a:lnTo>
                    <a:pt x="21595" y="11141"/>
                  </a:lnTo>
                  <a:lnTo>
                    <a:pt x="16769" y="21588"/>
                  </a:lnTo>
                  <a:lnTo>
                    <a:pt x="5776" y="21596"/>
                  </a:lnTo>
                  <a:lnTo>
                    <a:pt x="-5" y="10919"/>
                  </a:lnTo>
                  <a:lnTo>
                    <a:pt x="5593" y="-4"/>
                  </a:lnTo>
                  <a:close/>
                  <a:moveTo>
                    <a:pt x="5593" y="-4"/>
                  </a:moveTo>
                </a:path>
              </a:pathLst>
            </a:custGeom>
            <a:solidFill>
              <a:srgbClr val="FDCD6B"/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09" name="Line 25"/>
            <p:cNvSpPr>
              <a:spLocks noChangeShapeType="1"/>
            </p:cNvSpPr>
            <p:nvPr/>
          </p:nvSpPr>
          <p:spPr bwMode="auto">
            <a:xfrm rot="10488333" flipH="1">
              <a:off x="6885" y="1795"/>
              <a:ext cx="113" cy="12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10" name="AutoShape 26"/>
            <p:cNvSpPr>
              <a:spLocks/>
            </p:cNvSpPr>
            <p:nvPr/>
          </p:nvSpPr>
          <p:spPr bwMode="auto">
            <a:xfrm rot="-671667">
              <a:off x="7495" y="1505"/>
              <a:ext cx="382" cy="3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-4"/>
                  </a:moveTo>
                  <a:lnTo>
                    <a:pt x="16007" y="226"/>
                  </a:lnTo>
                  <a:lnTo>
                    <a:pt x="21595" y="11141"/>
                  </a:lnTo>
                  <a:lnTo>
                    <a:pt x="16769" y="21588"/>
                  </a:lnTo>
                  <a:lnTo>
                    <a:pt x="5776" y="21596"/>
                  </a:lnTo>
                  <a:lnTo>
                    <a:pt x="-5" y="10919"/>
                  </a:lnTo>
                  <a:lnTo>
                    <a:pt x="5593" y="-4"/>
                  </a:lnTo>
                  <a:close/>
                  <a:moveTo>
                    <a:pt x="5593" y="-4"/>
                  </a:moveTo>
                </a:path>
              </a:pathLst>
            </a:custGeom>
            <a:solidFill>
              <a:srgbClr val="FDCD6B"/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11" name="AutoShape 27"/>
            <p:cNvSpPr>
              <a:spLocks/>
            </p:cNvSpPr>
            <p:nvPr/>
          </p:nvSpPr>
          <p:spPr bwMode="auto">
            <a:xfrm rot="-671667">
              <a:off x="7986" y="1417"/>
              <a:ext cx="382" cy="3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-4"/>
                  </a:moveTo>
                  <a:lnTo>
                    <a:pt x="16007" y="226"/>
                  </a:lnTo>
                  <a:lnTo>
                    <a:pt x="21595" y="11141"/>
                  </a:lnTo>
                  <a:lnTo>
                    <a:pt x="16769" y="21588"/>
                  </a:lnTo>
                  <a:lnTo>
                    <a:pt x="5776" y="21596"/>
                  </a:lnTo>
                  <a:lnTo>
                    <a:pt x="-5" y="10919"/>
                  </a:lnTo>
                  <a:lnTo>
                    <a:pt x="5593" y="-4"/>
                  </a:lnTo>
                  <a:close/>
                  <a:moveTo>
                    <a:pt x="5593" y="-4"/>
                  </a:moveTo>
                </a:path>
              </a:pathLst>
            </a:custGeom>
            <a:solidFill>
              <a:srgbClr val="FDCD6B"/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12" name="Line 28"/>
            <p:cNvSpPr>
              <a:spLocks noChangeShapeType="1"/>
            </p:cNvSpPr>
            <p:nvPr/>
          </p:nvSpPr>
          <p:spPr bwMode="auto">
            <a:xfrm rot="10488333" flipH="1">
              <a:off x="7873" y="1614"/>
              <a:ext cx="113" cy="12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13" name="AutoShape 29"/>
            <p:cNvSpPr>
              <a:spLocks/>
            </p:cNvSpPr>
            <p:nvPr/>
          </p:nvSpPr>
          <p:spPr bwMode="auto">
            <a:xfrm rot="-851667">
              <a:off x="8480" y="1308"/>
              <a:ext cx="382" cy="3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6"/>
                  </a:moveTo>
                  <a:lnTo>
                    <a:pt x="16007" y="221"/>
                  </a:lnTo>
                  <a:lnTo>
                    <a:pt x="21592" y="11133"/>
                  </a:lnTo>
                  <a:lnTo>
                    <a:pt x="16763" y="21583"/>
                  </a:lnTo>
                  <a:lnTo>
                    <a:pt x="5770" y="21594"/>
                  </a:lnTo>
                  <a:lnTo>
                    <a:pt x="-8" y="10919"/>
                  </a:lnTo>
                  <a:lnTo>
                    <a:pt x="5592" y="-6"/>
                  </a:lnTo>
                  <a:close/>
                  <a:moveTo>
                    <a:pt x="5592" y="-6"/>
                  </a:moveTo>
                </a:path>
              </a:pathLst>
            </a:custGeom>
            <a:solidFill>
              <a:srgbClr val="FDCD6B"/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14" name="AutoShape 30"/>
            <p:cNvSpPr>
              <a:spLocks/>
            </p:cNvSpPr>
            <p:nvPr/>
          </p:nvSpPr>
          <p:spPr bwMode="auto">
            <a:xfrm rot="-851667">
              <a:off x="8970" y="1191"/>
              <a:ext cx="382" cy="3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6"/>
                  </a:moveTo>
                  <a:lnTo>
                    <a:pt x="16007" y="221"/>
                  </a:lnTo>
                  <a:lnTo>
                    <a:pt x="21592" y="11133"/>
                  </a:lnTo>
                  <a:lnTo>
                    <a:pt x="16763" y="21583"/>
                  </a:lnTo>
                  <a:lnTo>
                    <a:pt x="5770" y="21594"/>
                  </a:lnTo>
                  <a:lnTo>
                    <a:pt x="-8" y="10919"/>
                  </a:lnTo>
                  <a:lnTo>
                    <a:pt x="5592" y="-6"/>
                  </a:lnTo>
                  <a:close/>
                  <a:moveTo>
                    <a:pt x="5592" y="-6"/>
                  </a:moveTo>
                </a:path>
              </a:pathLst>
            </a:custGeom>
            <a:solidFill>
              <a:srgbClr val="FDCD6B"/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15" name="Rectangle 31"/>
            <p:cNvSpPr>
              <a:spLocks/>
            </p:cNvSpPr>
            <p:nvPr/>
          </p:nvSpPr>
          <p:spPr bwMode="auto">
            <a:xfrm rot="21288333">
              <a:off x="6344" y="1759"/>
              <a:ext cx="51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</a:t>
              </a:r>
            </a:p>
          </p:txBody>
        </p:sp>
        <p:sp>
          <p:nvSpPr>
            <p:cNvPr id="67616" name="Rectangle 32"/>
            <p:cNvSpPr>
              <a:spLocks/>
            </p:cNvSpPr>
            <p:nvPr/>
          </p:nvSpPr>
          <p:spPr bwMode="auto">
            <a:xfrm rot="21288333">
              <a:off x="5904" y="1951"/>
              <a:ext cx="57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4</a:t>
              </a:r>
            </a:p>
          </p:txBody>
        </p:sp>
      </p:grpSp>
      <p:grpSp>
        <p:nvGrpSpPr>
          <p:cNvPr id="67617" name="Group 33"/>
          <p:cNvGrpSpPr>
            <a:grpSpLocks/>
          </p:cNvGrpSpPr>
          <p:nvPr/>
        </p:nvGrpSpPr>
        <p:grpSpPr bwMode="auto">
          <a:xfrm>
            <a:off x="5958334" y="1366242"/>
            <a:ext cx="1669852" cy="780232"/>
            <a:chOff x="0" y="0"/>
            <a:chExt cx="1496" cy="698"/>
          </a:xfrm>
        </p:grpSpPr>
        <p:sp>
          <p:nvSpPr>
            <p:cNvPr id="67618" name="Rectangle 34"/>
            <p:cNvSpPr>
              <a:spLocks/>
            </p:cNvSpPr>
            <p:nvPr/>
          </p:nvSpPr>
          <p:spPr bwMode="auto">
            <a:xfrm>
              <a:off x="0" y="0"/>
              <a:ext cx="1496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lnSpc>
                  <a:spcPct val="105000"/>
                </a:lnSpc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Glucose monomer</a:t>
              </a:r>
            </a:p>
          </p:txBody>
        </p:sp>
        <p:sp>
          <p:nvSpPr>
            <p:cNvPr id="67619" name="Line 35"/>
            <p:cNvSpPr>
              <a:spLocks noChangeShapeType="1"/>
            </p:cNvSpPr>
            <p:nvPr/>
          </p:nvSpPr>
          <p:spPr bwMode="auto">
            <a:xfrm rot="10800000" flipH="1">
              <a:off x="336" y="258"/>
              <a:ext cx="192" cy="419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186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build="p" bldLvl="5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Line 1"/>
          <p:cNvSpPr>
            <a:spLocks noChangeShapeType="1"/>
          </p:cNvSpPr>
          <p:nvPr/>
        </p:nvSpPr>
        <p:spPr bwMode="auto">
          <a:xfrm rot="10800000" flipH="1">
            <a:off x="7028781" y="2125266"/>
            <a:ext cx="223242" cy="92646"/>
          </a:xfrm>
          <a:prstGeom prst="line">
            <a:avLst/>
          </a:prstGeom>
          <a:noFill/>
          <a:ln w="25400">
            <a:solidFill>
              <a:srgbClr val="FF0017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68610" name="Rectangle 2"/>
          <p:cNvSpPr>
            <a:spLocks/>
          </p:cNvSpPr>
          <p:nvPr/>
        </p:nvSpPr>
        <p:spPr bwMode="auto">
          <a:xfrm>
            <a:off x="7270998" y="1544836"/>
            <a:ext cx="1482328" cy="73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05000"/>
              </a:lnSpc>
              <a:tabLst>
                <a:tab pos="366104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1,6 glycosidic bonds create branched chains</a:t>
            </a:r>
          </a:p>
        </p:txBody>
      </p:sp>
      <p:sp>
        <p:nvSpPr>
          <p:cNvPr id="68611" name="Rectangle 3"/>
          <p:cNvSpPr>
            <a:spLocks/>
          </p:cNvSpPr>
          <p:nvPr/>
        </p:nvSpPr>
        <p:spPr bwMode="auto">
          <a:xfrm>
            <a:off x="5679281" y="1134070"/>
            <a:ext cx="3045023" cy="223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05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Symbolic form of amylopectin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00063" y="1205508"/>
            <a:ext cx="4330898" cy="5072063"/>
          </a:xfrm>
          <a:ln/>
        </p:spPr>
        <p:txBody>
          <a:bodyPr>
            <a:noAutofit/>
          </a:bodyPr>
          <a:lstStyle/>
          <a:p>
            <a:pPr marL="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sz="1800" b="1" dirty="0">
                <a:solidFill>
                  <a:srgbClr val="2D00FA"/>
                </a:solidFill>
              </a:rPr>
              <a:t>Starch</a:t>
            </a:r>
            <a:r>
              <a:rPr lang="en-US" sz="1800" dirty="0"/>
              <a:t> is a polymer of glucose, made up of long chains of </a:t>
            </a:r>
            <a:r>
              <a:rPr lang="en-US" sz="1800" b="1" dirty="0">
                <a:solidFill>
                  <a:srgbClr val="2D00FA"/>
                </a:solidFill>
                <a:latin typeface="Lucida Grande" charset="0"/>
              </a:rPr>
              <a:t>α</a:t>
            </a:r>
            <a:r>
              <a:rPr lang="en-US" sz="1800" b="1" dirty="0">
                <a:solidFill>
                  <a:srgbClr val="2D00FA"/>
                </a:solidFill>
              </a:rPr>
              <a:t>-glucose molecules</a:t>
            </a:r>
            <a:r>
              <a:rPr lang="en-US" sz="1800" dirty="0"/>
              <a:t>.  </a:t>
            </a:r>
          </a:p>
          <a:p>
            <a:pPr marL="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sz="1800" dirty="0"/>
              <a:t>Starch contains a mixture of:</a:t>
            </a:r>
          </a:p>
          <a:p>
            <a:pPr marL="757881"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sz="1800" dirty="0"/>
              <a:t>25-30% </a:t>
            </a:r>
            <a:r>
              <a:rPr lang="en-US" sz="1800" b="1" dirty="0">
                <a:solidFill>
                  <a:srgbClr val="2D00FA"/>
                </a:solidFill>
              </a:rPr>
              <a:t>amylose</a:t>
            </a:r>
            <a:r>
              <a:rPr lang="en-US" sz="1800" dirty="0"/>
              <a:t>: long </a:t>
            </a:r>
            <a:r>
              <a:rPr lang="en-US" sz="1800" dirty="0" err="1"/>
              <a:t>unbranched</a:t>
            </a:r>
            <a:r>
              <a:rPr lang="en-US" sz="1800" dirty="0"/>
              <a:t> chains of many hundreds of glucose linked by 1-4 </a:t>
            </a:r>
            <a:r>
              <a:rPr lang="en-US" sz="1800" dirty="0" err="1"/>
              <a:t>glycosidic</a:t>
            </a:r>
            <a:r>
              <a:rPr lang="en-US" sz="1800" dirty="0"/>
              <a:t> bonds.</a:t>
            </a:r>
          </a:p>
          <a:p>
            <a:pPr marL="757881"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sz="1800" dirty="0"/>
              <a:t>70-75% </a:t>
            </a:r>
            <a:r>
              <a:rPr lang="en-US" sz="1800" b="1" dirty="0">
                <a:solidFill>
                  <a:srgbClr val="2D00FA"/>
                </a:solidFill>
              </a:rPr>
              <a:t>amylopectin</a:t>
            </a:r>
            <a:r>
              <a:rPr lang="en-US" sz="1800" dirty="0"/>
              <a:t>: branched chains with 1-6 </a:t>
            </a:r>
            <a:r>
              <a:rPr lang="en-US" sz="1800" dirty="0" err="1"/>
              <a:t>glycosidic</a:t>
            </a:r>
            <a:r>
              <a:rPr lang="en-US" sz="1800" dirty="0"/>
              <a:t> bonds every 23-30 glucose units.</a:t>
            </a:r>
          </a:p>
          <a:p>
            <a:pPr marL="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sz="1800" dirty="0"/>
              <a:t>Starch is an </a:t>
            </a:r>
            <a:r>
              <a:rPr lang="en-US" sz="1800" b="1" dirty="0">
                <a:solidFill>
                  <a:srgbClr val="2D00FA"/>
                </a:solidFill>
              </a:rPr>
              <a:t>energy storage molecule</a:t>
            </a:r>
            <a:r>
              <a:rPr lang="en-US" sz="1800" dirty="0"/>
              <a:t> in plants.</a:t>
            </a:r>
          </a:p>
          <a:p>
            <a:pPr marL="757881"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sz="1800" dirty="0"/>
              <a:t>It is found concentrated in insoluble starch granules within plant cells.</a:t>
            </a:r>
          </a:p>
          <a:p>
            <a:pPr marL="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721047" algn="l"/>
              </a:tabLst>
            </a:pPr>
            <a:r>
              <a:rPr lang="en-US" sz="1800" dirty="0"/>
              <a:t>Starch can be easily hydrolyzed to glucose when required.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919758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Polysaccharides - Starch</a:t>
            </a:r>
          </a:p>
        </p:txBody>
      </p:sp>
      <p:pic>
        <p:nvPicPr>
          <p:cNvPr id="6861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723372" y="3677357"/>
            <a:ext cx="2428875" cy="3206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grpSp>
        <p:nvGrpSpPr>
          <p:cNvPr id="68615" name="Group 7"/>
          <p:cNvGrpSpPr>
            <a:grpSpLocks/>
          </p:cNvGrpSpPr>
          <p:nvPr/>
        </p:nvGrpSpPr>
        <p:grpSpPr bwMode="auto">
          <a:xfrm>
            <a:off x="6268641" y="3509367"/>
            <a:ext cx="1275829" cy="1291456"/>
            <a:chOff x="0" y="0"/>
            <a:chExt cx="1143" cy="1157"/>
          </a:xfrm>
        </p:grpSpPr>
        <p:sp>
          <p:nvSpPr>
            <p:cNvPr id="68616" name="Rectangle 8"/>
            <p:cNvSpPr>
              <a:spLocks/>
            </p:cNvSpPr>
            <p:nvPr/>
          </p:nvSpPr>
          <p:spPr bwMode="auto">
            <a:xfrm>
              <a:off x="16" y="0"/>
              <a:ext cx="1127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Starch granules</a:t>
              </a:r>
            </a:p>
          </p:txBody>
        </p:sp>
        <p:sp>
          <p:nvSpPr>
            <p:cNvPr id="68617" name="AutoShape 9"/>
            <p:cNvSpPr>
              <a:spLocks/>
            </p:cNvSpPr>
            <p:nvPr/>
          </p:nvSpPr>
          <p:spPr bwMode="auto">
            <a:xfrm>
              <a:off x="0" y="269"/>
              <a:ext cx="792" cy="8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18176" y="0"/>
                  </a:lnTo>
                  <a:lnTo>
                    <a:pt x="21600" y="17476"/>
                  </a:lnTo>
                </a:path>
              </a:pathLst>
            </a:custGeom>
            <a:noFill/>
            <a:ln w="38100">
              <a:solidFill>
                <a:srgbClr val="FF0017"/>
              </a:solidFill>
              <a:miter lim="800000"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63" name="Group 55"/>
          <p:cNvGrpSpPr>
            <a:grpSpLocks/>
          </p:cNvGrpSpPr>
          <p:nvPr/>
        </p:nvGrpSpPr>
        <p:grpSpPr bwMode="auto">
          <a:xfrm>
            <a:off x="4661297" y="1756917"/>
            <a:ext cx="5126757" cy="1631900"/>
            <a:chOff x="4176" y="1574"/>
            <a:chExt cx="4593" cy="1462"/>
          </a:xfrm>
        </p:grpSpPr>
        <p:sp>
          <p:nvSpPr>
            <p:cNvPr id="68619" name="AutoShape 11"/>
            <p:cNvSpPr>
              <a:spLocks/>
            </p:cNvSpPr>
            <p:nvPr/>
          </p:nvSpPr>
          <p:spPr bwMode="auto">
            <a:xfrm>
              <a:off x="4287" y="1612"/>
              <a:ext cx="382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20" name="Line 12"/>
            <p:cNvSpPr>
              <a:spLocks noChangeShapeType="1"/>
            </p:cNvSpPr>
            <p:nvPr/>
          </p:nvSpPr>
          <p:spPr bwMode="auto">
            <a:xfrm rot="10800000" flipH="1">
              <a:off x="6973" y="2287"/>
              <a:ext cx="0" cy="179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21" name="Line 13"/>
            <p:cNvSpPr>
              <a:spLocks noChangeShapeType="1"/>
            </p:cNvSpPr>
            <p:nvPr/>
          </p:nvSpPr>
          <p:spPr bwMode="auto">
            <a:xfrm rot="10800000" flipH="1">
              <a:off x="6973" y="2562"/>
              <a:ext cx="0" cy="163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22" name="Rectangle 14"/>
            <p:cNvSpPr>
              <a:spLocks/>
            </p:cNvSpPr>
            <p:nvPr/>
          </p:nvSpPr>
          <p:spPr bwMode="auto">
            <a:xfrm>
              <a:off x="6864" y="2448"/>
              <a:ext cx="57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6</a:t>
              </a:r>
            </a:p>
          </p:txBody>
        </p:sp>
        <p:sp>
          <p:nvSpPr>
            <p:cNvPr id="68623" name="Line 15"/>
            <p:cNvSpPr>
              <a:spLocks noChangeShapeType="1"/>
            </p:cNvSpPr>
            <p:nvPr/>
          </p:nvSpPr>
          <p:spPr bwMode="auto">
            <a:xfrm rot="10800000" flipH="1">
              <a:off x="6180" y="1727"/>
              <a:ext cx="0" cy="179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24" name="Line 16"/>
            <p:cNvSpPr>
              <a:spLocks noChangeShapeType="1"/>
            </p:cNvSpPr>
            <p:nvPr/>
          </p:nvSpPr>
          <p:spPr bwMode="auto">
            <a:xfrm>
              <a:off x="4176" y="1766"/>
              <a:ext cx="113" cy="0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25" name="AutoShape 17"/>
            <p:cNvSpPr>
              <a:spLocks/>
            </p:cNvSpPr>
            <p:nvPr/>
          </p:nvSpPr>
          <p:spPr bwMode="auto">
            <a:xfrm rot="-180000">
              <a:off x="4792" y="1609"/>
              <a:ext cx="381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26" name="Line 18"/>
            <p:cNvSpPr>
              <a:spLocks noChangeShapeType="1"/>
            </p:cNvSpPr>
            <p:nvPr/>
          </p:nvSpPr>
          <p:spPr bwMode="auto">
            <a:xfrm rot="10800000" flipH="1">
              <a:off x="4667" y="1773"/>
              <a:ext cx="121" cy="5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27" name="AutoShape 19"/>
            <p:cNvSpPr>
              <a:spLocks/>
            </p:cNvSpPr>
            <p:nvPr/>
          </p:nvSpPr>
          <p:spPr bwMode="auto">
            <a:xfrm rot="-180000">
              <a:off x="5296" y="1589"/>
              <a:ext cx="381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28" name="Line 20"/>
            <p:cNvSpPr>
              <a:spLocks noChangeShapeType="1"/>
            </p:cNvSpPr>
            <p:nvPr/>
          </p:nvSpPr>
          <p:spPr bwMode="auto">
            <a:xfrm rot="10800000" flipH="1">
              <a:off x="5178" y="1759"/>
              <a:ext cx="116" cy="0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29" name="AutoShape 21"/>
            <p:cNvSpPr>
              <a:spLocks/>
            </p:cNvSpPr>
            <p:nvPr/>
          </p:nvSpPr>
          <p:spPr bwMode="auto">
            <a:xfrm rot="-180000">
              <a:off x="5802" y="1574"/>
              <a:ext cx="382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30" name="Line 22"/>
            <p:cNvSpPr>
              <a:spLocks noChangeShapeType="1"/>
            </p:cNvSpPr>
            <p:nvPr/>
          </p:nvSpPr>
          <p:spPr bwMode="auto">
            <a:xfrm rot="10800000" flipH="1">
              <a:off x="5675" y="1739"/>
              <a:ext cx="123" cy="4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31" name="Rectangle 23"/>
            <p:cNvSpPr>
              <a:spLocks/>
            </p:cNvSpPr>
            <p:nvPr/>
          </p:nvSpPr>
          <p:spPr bwMode="auto">
            <a:xfrm>
              <a:off x="5633" y="1599"/>
              <a:ext cx="51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</a:t>
              </a:r>
            </a:p>
          </p:txBody>
        </p:sp>
        <p:sp>
          <p:nvSpPr>
            <p:cNvPr id="68632" name="Rectangle 24"/>
            <p:cNvSpPr>
              <a:spLocks/>
            </p:cNvSpPr>
            <p:nvPr/>
          </p:nvSpPr>
          <p:spPr bwMode="auto">
            <a:xfrm>
              <a:off x="5136" y="1751"/>
              <a:ext cx="57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4</a:t>
              </a:r>
            </a:p>
          </p:txBody>
        </p:sp>
        <p:sp>
          <p:nvSpPr>
            <p:cNvPr id="68633" name="AutoShape 25"/>
            <p:cNvSpPr>
              <a:spLocks/>
            </p:cNvSpPr>
            <p:nvPr/>
          </p:nvSpPr>
          <p:spPr bwMode="auto">
            <a:xfrm>
              <a:off x="5079" y="2180"/>
              <a:ext cx="382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34" name="Line 26"/>
            <p:cNvSpPr>
              <a:spLocks noChangeShapeType="1"/>
            </p:cNvSpPr>
            <p:nvPr/>
          </p:nvSpPr>
          <p:spPr bwMode="auto">
            <a:xfrm>
              <a:off x="4968" y="2334"/>
              <a:ext cx="113" cy="0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35" name="AutoShape 27"/>
            <p:cNvSpPr>
              <a:spLocks/>
            </p:cNvSpPr>
            <p:nvPr/>
          </p:nvSpPr>
          <p:spPr bwMode="auto">
            <a:xfrm rot="-180000">
              <a:off x="5584" y="2177"/>
              <a:ext cx="381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36" name="Line 28"/>
            <p:cNvSpPr>
              <a:spLocks noChangeShapeType="1"/>
            </p:cNvSpPr>
            <p:nvPr/>
          </p:nvSpPr>
          <p:spPr bwMode="auto">
            <a:xfrm rot="10800000" flipH="1">
              <a:off x="5459" y="2341"/>
              <a:ext cx="121" cy="5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37" name="AutoShape 29"/>
            <p:cNvSpPr>
              <a:spLocks/>
            </p:cNvSpPr>
            <p:nvPr/>
          </p:nvSpPr>
          <p:spPr bwMode="auto">
            <a:xfrm rot="-180000">
              <a:off x="6088" y="2157"/>
              <a:ext cx="381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38" name="Line 30"/>
            <p:cNvSpPr>
              <a:spLocks noChangeShapeType="1"/>
            </p:cNvSpPr>
            <p:nvPr/>
          </p:nvSpPr>
          <p:spPr bwMode="auto">
            <a:xfrm rot="10800000" flipH="1">
              <a:off x="5961" y="2321"/>
              <a:ext cx="122" cy="9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39" name="AutoShape 31"/>
            <p:cNvSpPr>
              <a:spLocks/>
            </p:cNvSpPr>
            <p:nvPr/>
          </p:nvSpPr>
          <p:spPr bwMode="auto">
            <a:xfrm rot="-180000">
              <a:off x="6595" y="2134"/>
              <a:ext cx="382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40" name="Line 32"/>
            <p:cNvSpPr>
              <a:spLocks noChangeShapeType="1"/>
            </p:cNvSpPr>
            <p:nvPr/>
          </p:nvSpPr>
          <p:spPr bwMode="auto">
            <a:xfrm rot="10800000" flipH="1">
              <a:off x="6467" y="2300"/>
              <a:ext cx="124" cy="6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41" name="Rectangle 33"/>
            <p:cNvSpPr>
              <a:spLocks/>
            </p:cNvSpPr>
            <p:nvPr/>
          </p:nvSpPr>
          <p:spPr bwMode="auto">
            <a:xfrm>
              <a:off x="6384" y="2141"/>
              <a:ext cx="51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</a:t>
              </a:r>
            </a:p>
          </p:txBody>
        </p:sp>
        <p:sp>
          <p:nvSpPr>
            <p:cNvPr id="68642" name="Rectangle 34"/>
            <p:cNvSpPr>
              <a:spLocks/>
            </p:cNvSpPr>
            <p:nvPr/>
          </p:nvSpPr>
          <p:spPr bwMode="auto">
            <a:xfrm>
              <a:off x="5952" y="2352"/>
              <a:ext cx="57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4</a:t>
              </a:r>
            </a:p>
          </p:txBody>
        </p:sp>
        <p:sp>
          <p:nvSpPr>
            <p:cNvPr id="68643" name="Line 35"/>
            <p:cNvSpPr>
              <a:spLocks noChangeShapeType="1"/>
            </p:cNvSpPr>
            <p:nvPr/>
          </p:nvSpPr>
          <p:spPr bwMode="auto">
            <a:xfrm>
              <a:off x="6262" y="2878"/>
              <a:ext cx="113" cy="0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44" name="AutoShape 36"/>
            <p:cNvSpPr>
              <a:spLocks/>
            </p:cNvSpPr>
            <p:nvPr/>
          </p:nvSpPr>
          <p:spPr bwMode="auto">
            <a:xfrm>
              <a:off x="6380" y="2724"/>
              <a:ext cx="382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45" name="AutoShape 37"/>
            <p:cNvSpPr>
              <a:spLocks/>
            </p:cNvSpPr>
            <p:nvPr/>
          </p:nvSpPr>
          <p:spPr bwMode="auto">
            <a:xfrm>
              <a:off x="6872" y="2724"/>
              <a:ext cx="382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46" name="Line 38"/>
            <p:cNvSpPr>
              <a:spLocks noChangeShapeType="1"/>
            </p:cNvSpPr>
            <p:nvPr/>
          </p:nvSpPr>
          <p:spPr bwMode="auto">
            <a:xfrm>
              <a:off x="6761" y="2878"/>
              <a:ext cx="113" cy="0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47" name="AutoShape 39"/>
            <p:cNvSpPr>
              <a:spLocks/>
            </p:cNvSpPr>
            <p:nvPr/>
          </p:nvSpPr>
          <p:spPr bwMode="auto">
            <a:xfrm rot="-180000">
              <a:off x="7377" y="2721"/>
              <a:ext cx="381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48" name="Line 40"/>
            <p:cNvSpPr>
              <a:spLocks noChangeShapeType="1"/>
            </p:cNvSpPr>
            <p:nvPr/>
          </p:nvSpPr>
          <p:spPr bwMode="auto">
            <a:xfrm rot="10800000" flipH="1">
              <a:off x="7259" y="2885"/>
              <a:ext cx="114" cy="6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49" name="AutoShape 41"/>
            <p:cNvSpPr>
              <a:spLocks/>
            </p:cNvSpPr>
            <p:nvPr/>
          </p:nvSpPr>
          <p:spPr bwMode="auto">
            <a:xfrm rot="-180000">
              <a:off x="7881" y="2701"/>
              <a:ext cx="381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50" name="Line 42"/>
            <p:cNvSpPr>
              <a:spLocks noChangeShapeType="1"/>
            </p:cNvSpPr>
            <p:nvPr/>
          </p:nvSpPr>
          <p:spPr bwMode="auto">
            <a:xfrm rot="10800000" flipH="1">
              <a:off x="7763" y="2865"/>
              <a:ext cx="113" cy="6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51" name="AutoShape 43"/>
            <p:cNvSpPr>
              <a:spLocks/>
            </p:cNvSpPr>
            <p:nvPr/>
          </p:nvSpPr>
          <p:spPr bwMode="auto">
            <a:xfrm rot="-180000">
              <a:off x="8387" y="2686"/>
              <a:ext cx="382" cy="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52" name="Line 44"/>
            <p:cNvSpPr>
              <a:spLocks noChangeShapeType="1"/>
            </p:cNvSpPr>
            <p:nvPr/>
          </p:nvSpPr>
          <p:spPr bwMode="auto">
            <a:xfrm rot="10800000" flipH="1">
              <a:off x="8269" y="2851"/>
              <a:ext cx="114" cy="6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53" name="Rectangle 45"/>
            <p:cNvSpPr>
              <a:spLocks/>
            </p:cNvSpPr>
            <p:nvPr/>
          </p:nvSpPr>
          <p:spPr bwMode="auto">
            <a:xfrm>
              <a:off x="8226" y="2735"/>
              <a:ext cx="51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</a:t>
              </a:r>
            </a:p>
          </p:txBody>
        </p:sp>
        <p:sp>
          <p:nvSpPr>
            <p:cNvPr id="68654" name="Rectangle 46"/>
            <p:cNvSpPr>
              <a:spLocks/>
            </p:cNvSpPr>
            <p:nvPr/>
          </p:nvSpPr>
          <p:spPr bwMode="auto">
            <a:xfrm>
              <a:off x="7728" y="2863"/>
              <a:ext cx="57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4</a:t>
              </a:r>
            </a:p>
          </p:txBody>
        </p:sp>
        <p:sp>
          <p:nvSpPr>
            <p:cNvPr id="68655" name="Line 47"/>
            <p:cNvSpPr>
              <a:spLocks noChangeShapeType="1"/>
            </p:cNvSpPr>
            <p:nvPr/>
          </p:nvSpPr>
          <p:spPr bwMode="auto">
            <a:xfrm rot="10800000" flipH="1">
              <a:off x="6180" y="2002"/>
              <a:ext cx="0" cy="163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56" name="Rectangle 48"/>
            <p:cNvSpPr>
              <a:spLocks/>
            </p:cNvSpPr>
            <p:nvPr/>
          </p:nvSpPr>
          <p:spPr bwMode="auto">
            <a:xfrm>
              <a:off x="6096" y="1901"/>
              <a:ext cx="57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6</a:t>
              </a:r>
            </a:p>
          </p:txBody>
        </p:sp>
        <p:sp>
          <p:nvSpPr>
            <p:cNvPr id="68657" name="Rectangle 49"/>
            <p:cNvSpPr>
              <a:spLocks/>
            </p:cNvSpPr>
            <p:nvPr/>
          </p:nvSpPr>
          <p:spPr bwMode="auto">
            <a:xfrm>
              <a:off x="6153" y="1583"/>
              <a:ext cx="51" cy="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800" b="1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</a:t>
              </a:r>
            </a:p>
          </p:txBody>
        </p:sp>
        <p:sp>
          <p:nvSpPr>
            <p:cNvPr id="68658" name="Line 50"/>
            <p:cNvSpPr>
              <a:spLocks noChangeShapeType="1"/>
            </p:cNvSpPr>
            <p:nvPr/>
          </p:nvSpPr>
          <p:spPr bwMode="auto">
            <a:xfrm>
              <a:off x="6985" y="2286"/>
              <a:ext cx="113" cy="0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59" name="Line 51"/>
            <p:cNvSpPr>
              <a:spLocks noChangeShapeType="1"/>
            </p:cNvSpPr>
            <p:nvPr/>
          </p:nvSpPr>
          <p:spPr bwMode="auto">
            <a:xfrm>
              <a:off x="6184" y="1726"/>
              <a:ext cx="113" cy="0"/>
            </a:xfrm>
            <a:prstGeom prst="line">
              <a:avLst/>
            </a:prstGeom>
            <a:noFill/>
            <a:ln w="9525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660" name="Rectangle 52"/>
          <p:cNvSpPr>
            <a:spLocks/>
          </p:cNvSpPr>
          <p:nvPr/>
        </p:nvSpPr>
        <p:spPr bwMode="auto">
          <a:xfrm rot="-5400000">
            <a:off x="8192651" y="5871105"/>
            <a:ext cx="97512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8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Photo: Brian Finerran</a:t>
            </a:r>
          </a:p>
        </p:txBody>
      </p:sp>
    </p:spTree>
    <p:extLst>
      <p:ext uri="{BB962C8B-B14F-4D97-AF65-F5344CB8AC3E}">
        <p14:creationId xmlns:p14="http://schemas.microsoft.com/office/powerpoint/2010/main" val="186977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build="p" bldLvl="5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821531"/>
          </a:xfrm>
          <a:ln/>
        </p:spPr>
        <p:txBody>
          <a:bodyPr anchor="b"/>
          <a:lstStyle/>
          <a:p>
            <a:pPr>
              <a:lnSpc>
                <a:spcPct val="68000"/>
              </a:lnSpc>
              <a:tabLst>
                <a:tab pos="669703" algn="l"/>
              </a:tabLst>
            </a:pPr>
            <a:r>
              <a:rPr lang="en-US"/>
              <a:t>Polysaccharides - Glycogen</a:t>
            </a: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1469" y="1017984"/>
            <a:ext cx="3295055" cy="5456039"/>
          </a:xfrm>
          <a:ln/>
        </p:spPr>
        <p:txBody>
          <a:bodyPr/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500" b="1">
                <a:solidFill>
                  <a:srgbClr val="2D00FA"/>
                </a:solidFill>
              </a:rPr>
              <a:t>Glycogen</a:t>
            </a:r>
            <a:r>
              <a:rPr lang="en-US" sz="1500"/>
              <a:t> is chemically similar to amylopectin, but is more extensively branched.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500"/>
              <a:t>It is composed of </a:t>
            </a:r>
            <a:r>
              <a:rPr lang="en-US" sz="1500">
                <a:latin typeface="Lucida Grande" charset="0"/>
              </a:rPr>
              <a:t>α</a:t>
            </a:r>
            <a:r>
              <a:rPr lang="en-US" sz="1500"/>
              <a:t>-glucose molecules, but there are more</a:t>
            </a:r>
            <a:r>
              <a:rPr lang="en-US" sz="1500" b="1">
                <a:solidFill>
                  <a:srgbClr val="2D00FA"/>
                </a:solidFill>
                <a:ea typeface="ヒラギノ角ゴ Pro W6" charset="0"/>
                <a:cs typeface="ヒラギノ角ゴ Pro W6" charset="0"/>
              </a:rPr>
              <a:t/>
            </a:r>
            <a:br>
              <a:rPr lang="en-US" sz="1500" b="1">
                <a:solidFill>
                  <a:srgbClr val="2D00FA"/>
                </a:solidFill>
                <a:ea typeface="ヒラギノ角ゴ Pro W6" charset="0"/>
                <a:cs typeface="ヒラギノ角ゴ Pro W6" charset="0"/>
              </a:rPr>
            </a:br>
            <a:r>
              <a:rPr lang="en-US" sz="1500" b="1"/>
              <a:t>1,6 glycosidic links</a:t>
            </a:r>
            <a:r>
              <a:rPr lang="en-US" sz="1500"/>
              <a:t> mixed with the 1,4 glycosidic links.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500"/>
              <a:t>Glycogen is the </a:t>
            </a:r>
            <a:r>
              <a:rPr lang="en-US" sz="1500" b="1">
                <a:solidFill>
                  <a:srgbClr val="2D00FA"/>
                </a:solidFill>
              </a:rPr>
              <a:t>energy storage </a:t>
            </a:r>
            <a:r>
              <a:rPr lang="en-US" sz="1500"/>
              <a:t>compound in </a:t>
            </a:r>
            <a:r>
              <a:rPr lang="en-US" sz="1500" b="1">
                <a:solidFill>
                  <a:srgbClr val="2D00FA"/>
                </a:solidFill>
              </a:rPr>
              <a:t>animal tissues</a:t>
            </a:r>
            <a:r>
              <a:rPr lang="en-US" sz="1500"/>
              <a:t> and in many fungi.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500"/>
              <a:t>It is more water soluble than starch and is found mainly in liver and muscle cells, which are both centers of high metabolic activity.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500"/>
              <a:t>Glycogen is readily hydrolyzed by enzymes to release glucose.</a:t>
            </a:r>
          </a:p>
        </p:txBody>
      </p:sp>
      <p:grpSp>
        <p:nvGrpSpPr>
          <p:cNvPr id="69635" name="Group 3"/>
          <p:cNvGrpSpPr>
            <a:grpSpLocks/>
          </p:cNvGrpSpPr>
          <p:nvPr/>
        </p:nvGrpSpPr>
        <p:grpSpPr bwMode="auto">
          <a:xfrm>
            <a:off x="3839766" y="2884289"/>
            <a:ext cx="5003974" cy="3823023"/>
            <a:chOff x="0" y="0"/>
            <a:chExt cx="4483" cy="3425"/>
          </a:xfrm>
        </p:grpSpPr>
        <p:pic>
          <p:nvPicPr>
            <p:cNvPr id="6963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114" cy="28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69637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4" y="0"/>
              <a:ext cx="2114" cy="28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9638" name="Rectangle 6"/>
            <p:cNvSpPr>
              <a:spLocks/>
            </p:cNvSpPr>
            <p:nvPr/>
          </p:nvSpPr>
          <p:spPr bwMode="auto">
            <a:xfrm>
              <a:off x="51" y="2961"/>
              <a:ext cx="4432" cy="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6000"/>
                </a:lnSpc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Glycogen</a:t>
              </a: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is abundant in metabolically active tissues such as liver (left) and skeletal muscle (right). The glycogen stains dark magenta.</a:t>
              </a:r>
            </a:p>
          </p:txBody>
        </p:sp>
      </p:grpSp>
      <p:sp>
        <p:nvSpPr>
          <p:cNvPr id="69639" name="Rectangle 7"/>
          <p:cNvSpPr>
            <a:spLocks/>
          </p:cNvSpPr>
          <p:nvPr/>
        </p:nvSpPr>
        <p:spPr bwMode="auto">
          <a:xfrm>
            <a:off x="4393406" y="2411016"/>
            <a:ext cx="2009180" cy="178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06000"/>
              </a:lnSpc>
              <a:tabLst>
                <a:tab pos="366104" algn="l"/>
              </a:tabLst>
            </a:pP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Symbolic form of glycogen</a:t>
            </a:r>
          </a:p>
        </p:txBody>
      </p:sp>
      <p:grpSp>
        <p:nvGrpSpPr>
          <p:cNvPr id="69640" name="Group 8"/>
          <p:cNvGrpSpPr>
            <a:grpSpLocks/>
          </p:cNvGrpSpPr>
          <p:nvPr/>
        </p:nvGrpSpPr>
        <p:grpSpPr bwMode="auto">
          <a:xfrm>
            <a:off x="4185791" y="759024"/>
            <a:ext cx="5283027" cy="3103066"/>
            <a:chOff x="0" y="0"/>
            <a:chExt cx="4733" cy="2780"/>
          </a:xfrm>
        </p:grpSpPr>
        <p:sp>
          <p:nvSpPr>
            <p:cNvPr id="69641" name="AutoShape 9"/>
            <p:cNvSpPr>
              <a:spLocks/>
            </p:cNvSpPr>
            <p:nvPr/>
          </p:nvSpPr>
          <p:spPr bwMode="auto">
            <a:xfrm>
              <a:off x="0" y="1286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2" name="AutoShape 10"/>
            <p:cNvSpPr>
              <a:spLocks/>
            </p:cNvSpPr>
            <p:nvPr/>
          </p:nvSpPr>
          <p:spPr bwMode="auto">
            <a:xfrm rot="-180000">
              <a:off x="168" y="1281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3" name="AutoShape 11"/>
            <p:cNvSpPr>
              <a:spLocks/>
            </p:cNvSpPr>
            <p:nvPr/>
          </p:nvSpPr>
          <p:spPr bwMode="auto">
            <a:xfrm rot="-180000">
              <a:off x="337" y="1276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4" name="AutoShape 12"/>
            <p:cNvSpPr>
              <a:spLocks/>
            </p:cNvSpPr>
            <p:nvPr/>
          </p:nvSpPr>
          <p:spPr bwMode="auto">
            <a:xfrm rot="-180000">
              <a:off x="506" y="1269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5" name="AutoShape 13"/>
            <p:cNvSpPr>
              <a:spLocks/>
            </p:cNvSpPr>
            <p:nvPr/>
          </p:nvSpPr>
          <p:spPr bwMode="auto">
            <a:xfrm>
              <a:off x="677" y="1265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6" name="AutoShape 14"/>
            <p:cNvSpPr>
              <a:spLocks/>
            </p:cNvSpPr>
            <p:nvPr/>
          </p:nvSpPr>
          <p:spPr bwMode="auto">
            <a:xfrm>
              <a:off x="846" y="1268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7" name="AutoShape 15"/>
            <p:cNvSpPr>
              <a:spLocks/>
            </p:cNvSpPr>
            <p:nvPr/>
          </p:nvSpPr>
          <p:spPr bwMode="auto">
            <a:xfrm>
              <a:off x="1014" y="1271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8" name="AutoShape 16"/>
            <p:cNvSpPr>
              <a:spLocks/>
            </p:cNvSpPr>
            <p:nvPr/>
          </p:nvSpPr>
          <p:spPr bwMode="auto">
            <a:xfrm>
              <a:off x="1184" y="1274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9" name="AutoShape 17"/>
            <p:cNvSpPr>
              <a:spLocks/>
            </p:cNvSpPr>
            <p:nvPr/>
          </p:nvSpPr>
          <p:spPr bwMode="auto">
            <a:xfrm rot="180000">
              <a:off x="1355" y="1278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50" name="AutoShape 18"/>
            <p:cNvSpPr>
              <a:spLocks/>
            </p:cNvSpPr>
            <p:nvPr/>
          </p:nvSpPr>
          <p:spPr bwMode="auto">
            <a:xfrm rot="420000">
              <a:off x="1523" y="1293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51" name="AutoShape 19"/>
            <p:cNvSpPr>
              <a:spLocks/>
            </p:cNvSpPr>
            <p:nvPr/>
          </p:nvSpPr>
          <p:spPr bwMode="auto">
            <a:xfrm rot="420000">
              <a:off x="1690" y="1317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52" name="AutoShape 20"/>
            <p:cNvSpPr>
              <a:spLocks/>
            </p:cNvSpPr>
            <p:nvPr/>
          </p:nvSpPr>
          <p:spPr bwMode="auto">
            <a:xfrm rot="420000">
              <a:off x="1858" y="1340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53" name="AutoShape 21"/>
            <p:cNvSpPr>
              <a:spLocks/>
            </p:cNvSpPr>
            <p:nvPr/>
          </p:nvSpPr>
          <p:spPr bwMode="auto">
            <a:xfrm rot="599999">
              <a:off x="2026" y="1366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54" name="AutoShape 22"/>
            <p:cNvSpPr>
              <a:spLocks/>
            </p:cNvSpPr>
            <p:nvPr/>
          </p:nvSpPr>
          <p:spPr bwMode="auto">
            <a:xfrm rot="1020000">
              <a:off x="2193" y="1405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55" name="AutoShape 23"/>
            <p:cNvSpPr>
              <a:spLocks/>
            </p:cNvSpPr>
            <p:nvPr/>
          </p:nvSpPr>
          <p:spPr bwMode="auto">
            <a:xfrm rot="1020000">
              <a:off x="2353" y="1458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56" name="AutoShape 24"/>
            <p:cNvSpPr>
              <a:spLocks/>
            </p:cNvSpPr>
            <p:nvPr/>
          </p:nvSpPr>
          <p:spPr bwMode="auto">
            <a:xfrm rot="1020000">
              <a:off x="2515" y="1510"/>
              <a:ext cx="167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57" name="AutoShape 25"/>
            <p:cNvSpPr>
              <a:spLocks/>
            </p:cNvSpPr>
            <p:nvPr/>
          </p:nvSpPr>
          <p:spPr bwMode="auto">
            <a:xfrm rot="1200000">
              <a:off x="2676" y="1564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58" name="AutoShape 26"/>
            <p:cNvSpPr>
              <a:spLocks/>
            </p:cNvSpPr>
            <p:nvPr/>
          </p:nvSpPr>
          <p:spPr bwMode="auto">
            <a:xfrm rot="2400000">
              <a:off x="2820" y="1650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59" name="AutoShape 27"/>
            <p:cNvSpPr>
              <a:spLocks/>
            </p:cNvSpPr>
            <p:nvPr/>
          </p:nvSpPr>
          <p:spPr bwMode="auto">
            <a:xfrm rot="2400000">
              <a:off x="2950" y="1760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0" name="AutoShape 28"/>
            <p:cNvSpPr>
              <a:spLocks/>
            </p:cNvSpPr>
            <p:nvPr/>
          </p:nvSpPr>
          <p:spPr bwMode="auto">
            <a:xfrm rot="3000000">
              <a:off x="3069" y="1877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1" name="AutoShape 29"/>
            <p:cNvSpPr>
              <a:spLocks/>
            </p:cNvSpPr>
            <p:nvPr/>
          </p:nvSpPr>
          <p:spPr bwMode="auto">
            <a:xfrm rot="3000000">
              <a:off x="3178" y="2009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2" name="AutoShape 30"/>
            <p:cNvSpPr>
              <a:spLocks/>
            </p:cNvSpPr>
            <p:nvPr/>
          </p:nvSpPr>
          <p:spPr bwMode="auto">
            <a:xfrm rot="3600000">
              <a:off x="3277" y="2146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3" name="AutoShape 31"/>
            <p:cNvSpPr>
              <a:spLocks/>
            </p:cNvSpPr>
            <p:nvPr/>
          </p:nvSpPr>
          <p:spPr bwMode="auto">
            <a:xfrm rot="3600000">
              <a:off x="3361" y="2294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4" name="AutoShape 32"/>
            <p:cNvSpPr>
              <a:spLocks/>
            </p:cNvSpPr>
            <p:nvPr/>
          </p:nvSpPr>
          <p:spPr bwMode="auto">
            <a:xfrm rot="4200000">
              <a:off x="3428" y="2447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5" name="AutoShape 33"/>
            <p:cNvSpPr>
              <a:spLocks/>
            </p:cNvSpPr>
            <p:nvPr/>
          </p:nvSpPr>
          <p:spPr bwMode="auto">
            <a:xfrm rot="4200000">
              <a:off x="3486" y="2609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6" name="AutoShape 34"/>
            <p:cNvSpPr>
              <a:spLocks/>
            </p:cNvSpPr>
            <p:nvPr/>
          </p:nvSpPr>
          <p:spPr bwMode="auto">
            <a:xfrm rot="3155679">
              <a:off x="76" y="236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7" name="AutoShape 35"/>
            <p:cNvSpPr>
              <a:spLocks/>
            </p:cNvSpPr>
            <p:nvPr/>
          </p:nvSpPr>
          <p:spPr bwMode="auto">
            <a:xfrm rot="3060539">
              <a:off x="179" y="374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8" name="AutoShape 36"/>
            <p:cNvSpPr>
              <a:spLocks/>
            </p:cNvSpPr>
            <p:nvPr/>
          </p:nvSpPr>
          <p:spPr bwMode="auto">
            <a:xfrm rot="3155677">
              <a:off x="276" y="512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9" name="AutoShape 37"/>
            <p:cNvSpPr>
              <a:spLocks/>
            </p:cNvSpPr>
            <p:nvPr/>
          </p:nvSpPr>
          <p:spPr bwMode="auto">
            <a:xfrm rot="3425685">
              <a:off x="374" y="656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0" name="AutoShape 38"/>
            <p:cNvSpPr>
              <a:spLocks/>
            </p:cNvSpPr>
            <p:nvPr/>
          </p:nvSpPr>
          <p:spPr bwMode="auto">
            <a:xfrm rot="3860566">
              <a:off x="457" y="808"/>
              <a:ext cx="167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1" name="AutoShape 39"/>
            <p:cNvSpPr>
              <a:spLocks/>
            </p:cNvSpPr>
            <p:nvPr/>
          </p:nvSpPr>
          <p:spPr bwMode="auto">
            <a:xfrm rot="3860566">
              <a:off x="528" y="960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2" name="AutoShape 40"/>
            <p:cNvSpPr>
              <a:spLocks/>
            </p:cNvSpPr>
            <p:nvPr/>
          </p:nvSpPr>
          <p:spPr bwMode="auto">
            <a:xfrm rot="3860566">
              <a:off x="598" y="1115"/>
              <a:ext cx="168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3" name="AutoShape 41"/>
            <p:cNvSpPr>
              <a:spLocks/>
            </p:cNvSpPr>
            <p:nvPr/>
          </p:nvSpPr>
          <p:spPr bwMode="auto">
            <a:xfrm rot="-1674418">
              <a:off x="581" y="703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4" name="AutoShape 42"/>
            <p:cNvSpPr>
              <a:spLocks/>
            </p:cNvSpPr>
            <p:nvPr/>
          </p:nvSpPr>
          <p:spPr bwMode="auto">
            <a:xfrm rot="-1854419">
              <a:off x="728" y="620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5" name="AutoShape 43"/>
            <p:cNvSpPr>
              <a:spLocks/>
            </p:cNvSpPr>
            <p:nvPr/>
          </p:nvSpPr>
          <p:spPr bwMode="auto">
            <a:xfrm rot="-2339460">
              <a:off x="868" y="517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6" name="AutoShape 44"/>
            <p:cNvSpPr>
              <a:spLocks/>
            </p:cNvSpPr>
            <p:nvPr/>
          </p:nvSpPr>
          <p:spPr bwMode="auto">
            <a:xfrm rot="-2700000">
              <a:off x="996" y="407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7" name="AutoShape 45"/>
            <p:cNvSpPr>
              <a:spLocks/>
            </p:cNvSpPr>
            <p:nvPr/>
          </p:nvSpPr>
          <p:spPr bwMode="auto">
            <a:xfrm rot="-2700000">
              <a:off x="1119" y="286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8" name="AutoShape 46"/>
            <p:cNvSpPr>
              <a:spLocks/>
            </p:cNvSpPr>
            <p:nvPr/>
          </p:nvSpPr>
          <p:spPr bwMode="auto">
            <a:xfrm rot="-2700000">
              <a:off x="1238" y="165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9" name="AutoShape 47"/>
            <p:cNvSpPr>
              <a:spLocks/>
            </p:cNvSpPr>
            <p:nvPr/>
          </p:nvSpPr>
          <p:spPr bwMode="auto">
            <a:xfrm rot="-3224769">
              <a:off x="1351" y="38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0" name="AutoShape 48"/>
            <p:cNvSpPr>
              <a:spLocks/>
            </p:cNvSpPr>
            <p:nvPr/>
          </p:nvSpPr>
          <p:spPr bwMode="auto">
            <a:xfrm rot="-2162226">
              <a:off x="2505" y="566"/>
              <a:ext cx="168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1" name="AutoShape 49"/>
            <p:cNvSpPr>
              <a:spLocks/>
            </p:cNvSpPr>
            <p:nvPr/>
          </p:nvSpPr>
          <p:spPr bwMode="auto">
            <a:xfrm rot="-2342226">
              <a:off x="2639" y="462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2" name="AutoShape 50"/>
            <p:cNvSpPr>
              <a:spLocks/>
            </p:cNvSpPr>
            <p:nvPr/>
          </p:nvSpPr>
          <p:spPr bwMode="auto">
            <a:xfrm rot="-2827267">
              <a:off x="2763" y="341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3" name="AutoShape 51"/>
            <p:cNvSpPr>
              <a:spLocks/>
            </p:cNvSpPr>
            <p:nvPr/>
          </p:nvSpPr>
          <p:spPr bwMode="auto">
            <a:xfrm rot="-3187807">
              <a:off x="2874" y="213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4" name="AutoShape 52"/>
            <p:cNvSpPr>
              <a:spLocks/>
            </p:cNvSpPr>
            <p:nvPr/>
          </p:nvSpPr>
          <p:spPr bwMode="auto">
            <a:xfrm rot="4015773">
              <a:off x="2265" y="354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5" name="AutoShape 53"/>
            <p:cNvSpPr>
              <a:spLocks/>
            </p:cNvSpPr>
            <p:nvPr/>
          </p:nvSpPr>
          <p:spPr bwMode="auto">
            <a:xfrm rot="4173025">
              <a:off x="2327" y="514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6" name="AutoShape 54"/>
            <p:cNvSpPr>
              <a:spLocks/>
            </p:cNvSpPr>
            <p:nvPr/>
          </p:nvSpPr>
          <p:spPr bwMode="auto">
            <a:xfrm rot="4404760">
              <a:off x="2383" y="678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7" name="AutoShape 55"/>
            <p:cNvSpPr>
              <a:spLocks/>
            </p:cNvSpPr>
            <p:nvPr/>
          </p:nvSpPr>
          <p:spPr bwMode="auto">
            <a:xfrm rot="4335321">
              <a:off x="2432" y="842"/>
              <a:ext cx="168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8" name="AutoShape 56"/>
            <p:cNvSpPr>
              <a:spLocks/>
            </p:cNvSpPr>
            <p:nvPr/>
          </p:nvSpPr>
          <p:spPr bwMode="auto">
            <a:xfrm rot="4972499">
              <a:off x="2464" y="1009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9" name="AutoShape 57"/>
            <p:cNvSpPr>
              <a:spLocks/>
            </p:cNvSpPr>
            <p:nvPr/>
          </p:nvSpPr>
          <p:spPr bwMode="auto">
            <a:xfrm rot="5275048">
              <a:off x="2476" y="1177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0" name="AutoShape 58"/>
            <p:cNvSpPr>
              <a:spLocks/>
            </p:cNvSpPr>
            <p:nvPr/>
          </p:nvSpPr>
          <p:spPr bwMode="auto">
            <a:xfrm rot="4972499">
              <a:off x="2487" y="1344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1" name="AutoShape 59"/>
            <p:cNvSpPr>
              <a:spLocks/>
            </p:cNvSpPr>
            <p:nvPr/>
          </p:nvSpPr>
          <p:spPr bwMode="auto">
            <a:xfrm rot="4015773">
              <a:off x="2201" y="194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2" name="AutoShape 60"/>
            <p:cNvSpPr>
              <a:spLocks/>
            </p:cNvSpPr>
            <p:nvPr/>
          </p:nvSpPr>
          <p:spPr bwMode="auto">
            <a:xfrm rot="711177">
              <a:off x="1979" y="998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3" name="AutoShape 61"/>
            <p:cNvSpPr>
              <a:spLocks/>
            </p:cNvSpPr>
            <p:nvPr/>
          </p:nvSpPr>
          <p:spPr bwMode="auto">
            <a:xfrm rot="711177">
              <a:off x="2145" y="1032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4" name="AutoShape 62"/>
            <p:cNvSpPr>
              <a:spLocks/>
            </p:cNvSpPr>
            <p:nvPr/>
          </p:nvSpPr>
          <p:spPr bwMode="auto">
            <a:xfrm rot="186409">
              <a:off x="2312" y="1058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5" name="AutoShape 63"/>
            <p:cNvSpPr>
              <a:spLocks/>
            </p:cNvSpPr>
            <p:nvPr/>
          </p:nvSpPr>
          <p:spPr bwMode="auto">
            <a:xfrm rot="1408643">
              <a:off x="1498" y="834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6" name="AutoShape 64"/>
            <p:cNvSpPr>
              <a:spLocks/>
            </p:cNvSpPr>
            <p:nvPr/>
          </p:nvSpPr>
          <p:spPr bwMode="auto">
            <a:xfrm rot="1408643">
              <a:off x="1654" y="900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7" name="AutoShape 65"/>
            <p:cNvSpPr>
              <a:spLocks/>
            </p:cNvSpPr>
            <p:nvPr/>
          </p:nvSpPr>
          <p:spPr bwMode="auto">
            <a:xfrm rot="883874">
              <a:off x="1812" y="959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8" name="AutoShape 66"/>
            <p:cNvSpPr>
              <a:spLocks/>
            </p:cNvSpPr>
            <p:nvPr/>
          </p:nvSpPr>
          <p:spPr bwMode="auto">
            <a:xfrm rot="7142541">
              <a:off x="3861" y="1043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9" name="AutoShape 67"/>
            <p:cNvSpPr>
              <a:spLocks/>
            </p:cNvSpPr>
            <p:nvPr/>
          </p:nvSpPr>
          <p:spPr bwMode="auto">
            <a:xfrm rot="7047404">
              <a:off x="3776" y="1192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0" name="AutoShape 68"/>
            <p:cNvSpPr>
              <a:spLocks/>
            </p:cNvSpPr>
            <p:nvPr/>
          </p:nvSpPr>
          <p:spPr bwMode="auto">
            <a:xfrm rot="7142541">
              <a:off x="3689" y="1336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1" name="AutoShape 69"/>
            <p:cNvSpPr>
              <a:spLocks/>
            </p:cNvSpPr>
            <p:nvPr/>
          </p:nvSpPr>
          <p:spPr bwMode="auto">
            <a:xfrm rot="7412549">
              <a:off x="3596" y="1483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2" name="AutoShape 70"/>
            <p:cNvSpPr>
              <a:spLocks/>
            </p:cNvSpPr>
            <p:nvPr/>
          </p:nvSpPr>
          <p:spPr bwMode="auto">
            <a:xfrm rot="7847431">
              <a:off x="3491" y="1622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3" name="AutoShape 71"/>
            <p:cNvSpPr>
              <a:spLocks/>
            </p:cNvSpPr>
            <p:nvPr/>
          </p:nvSpPr>
          <p:spPr bwMode="auto">
            <a:xfrm rot="7847431">
              <a:off x="3378" y="1747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4" name="AutoShape 72"/>
            <p:cNvSpPr>
              <a:spLocks/>
            </p:cNvSpPr>
            <p:nvPr/>
          </p:nvSpPr>
          <p:spPr bwMode="auto">
            <a:xfrm rot="7847431">
              <a:off x="3266" y="1873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5" name="AutoShape 73"/>
            <p:cNvSpPr>
              <a:spLocks/>
            </p:cNvSpPr>
            <p:nvPr/>
          </p:nvSpPr>
          <p:spPr bwMode="auto">
            <a:xfrm rot="2312444">
              <a:off x="3636" y="1692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6" name="AutoShape 74"/>
            <p:cNvSpPr>
              <a:spLocks/>
            </p:cNvSpPr>
            <p:nvPr/>
          </p:nvSpPr>
          <p:spPr bwMode="auto">
            <a:xfrm rot="2132444">
              <a:off x="3771" y="1794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7" name="AutoShape 75"/>
            <p:cNvSpPr>
              <a:spLocks/>
            </p:cNvSpPr>
            <p:nvPr/>
          </p:nvSpPr>
          <p:spPr bwMode="auto">
            <a:xfrm rot="1647403">
              <a:off x="3921" y="1881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8" name="AutoShape 76"/>
            <p:cNvSpPr>
              <a:spLocks/>
            </p:cNvSpPr>
            <p:nvPr/>
          </p:nvSpPr>
          <p:spPr bwMode="auto">
            <a:xfrm rot="1286862">
              <a:off x="4073" y="1955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9" name="AutoShape 77"/>
            <p:cNvSpPr>
              <a:spLocks/>
            </p:cNvSpPr>
            <p:nvPr/>
          </p:nvSpPr>
          <p:spPr bwMode="auto">
            <a:xfrm rot="1286862">
              <a:off x="4233" y="2019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600" y="11156"/>
                  </a:lnTo>
                  <a:lnTo>
                    <a:pt x="16779" y="21600"/>
                  </a:lnTo>
                  <a:lnTo>
                    <a:pt x="5786" y="21600"/>
                  </a:lnTo>
                  <a:lnTo>
                    <a:pt x="0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10" name="AutoShape 78"/>
            <p:cNvSpPr>
              <a:spLocks/>
            </p:cNvSpPr>
            <p:nvPr/>
          </p:nvSpPr>
          <p:spPr bwMode="auto">
            <a:xfrm rot="1286862">
              <a:off x="4392" y="2080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11" name="AutoShape 79"/>
            <p:cNvSpPr>
              <a:spLocks/>
            </p:cNvSpPr>
            <p:nvPr/>
          </p:nvSpPr>
          <p:spPr bwMode="auto">
            <a:xfrm rot="762094">
              <a:off x="4552" y="2134"/>
              <a:ext cx="168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-2"/>
                  </a:moveTo>
                  <a:lnTo>
                    <a:pt x="16007" y="232"/>
                  </a:lnTo>
                  <a:lnTo>
                    <a:pt x="21597" y="11148"/>
                  </a:lnTo>
                  <a:lnTo>
                    <a:pt x="16773" y="21594"/>
                  </a:lnTo>
                  <a:lnTo>
                    <a:pt x="5780" y="21598"/>
                  </a:lnTo>
                  <a:lnTo>
                    <a:pt x="-3" y="10919"/>
                  </a:lnTo>
                  <a:lnTo>
                    <a:pt x="5592" y="-2"/>
                  </a:lnTo>
                  <a:close/>
                  <a:moveTo>
                    <a:pt x="5592" y="-2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12" name="AutoShape 80"/>
            <p:cNvSpPr>
              <a:spLocks/>
            </p:cNvSpPr>
            <p:nvPr/>
          </p:nvSpPr>
          <p:spPr bwMode="auto">
            <a:xfrm rot="3725581">
              <a:off x="2940" y="1255"/>
              <a:ext cx="168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593" y="11156"/>
                  </a:lnTo>
                  <a:lnTo>
                    <a:pt x="16765" y="21600"/>
                  </a:lnTo>
                  <a:lnTo>
                    <a:pt x="5772" y="21600"/>
                  </a:lnTo>
                  <a:lnTo>
                    <a:pt x="-7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13" name="AutoShape 81"/>
            <p:cNvSpPr>
              <a:spLocks/>
            </p:cNvSpPr>
            <p:nvPr/>
          </p:nvSpPr>
          <p:spPr bwMode="auto">
            <a:xfrm rot="3544592">
              <a:off x="3024" y="1403"/>
              <a:ext cx="167" cy="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593" y="11156"/>
                  </a:lnTo>
                  <a:lnTo>
                    <a:pt x="16765" y="21600"/>
                  </a:lnTo>
                  <a:lnTo>
                    <a:pt x="5772" y="21600"/>
                  </a:lnTo>
                  <a:lnTo>
                    <a:pt x="-7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14" name="AutoShape 82"/>
            <p:cNvSpPr>
              <a:spLocks/>
            </p:cNvSpPr>
            <p:nvPr/>
          </p:nvSpPr>
          <p:spPr bwMode="auto">
            <a:xfrm rot="3059549">
              <a:off x="3126" y="1544"/>
              <a:ext cx="168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2" y="0"/>
                  </a:moveTo>
                  <a:lnTo>
                    <a:pt x="16007" y="237"/>
                  </a:lnTo>
                  <a:lnTo>
                    <a:pt x="21593" y="11156"/>
                  </a:lnTo>
                  <a:lnTo>
                    <a:pt x="16765" y="21600"/>
                  </a:lnTo>
                  <a:lnTo>
                    <a:pt x="5772" y="21600"/>
                  </a:lnTo>
                  <a:lnTo>
                    <a:pt x="-7" y="10919"/>
                  </a:lnTo>
                  <a:lnTo>
                    <a:pt x="5592" y="0"/>
                  </a:lnTo>
                  <a:close/>
                  <a:moveTo>
                    <a:pt x="5592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15" name="AutoShape 83"/>
            <p:cNvSpPr>
              <a:spLocks/>
            </p:cNvSpPr>
            <p:nvPr/>
          </p:nvSpPr>
          <p:spPr bwMode="auto">
            <a:xfrm rot="2699013">
              <a:off x="3236" y="1672"/>
              <a:ext cx="168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593" y="0"/>
                  </a:moveTo>
                  <a:lnTo>
                    <a:pt x="16007" y="237"/>
                  </a:lnTo>
                  <a:lnTo>
                    <a:pt x="21593" y="11156"/>
                  </a:lnTo>
                  <a:lnTo>
                    <a:pt x="16765" y="21600"/>
                  </a:lnTo>
                  <a:lnTo>
                    <a:pt x="5772" y="21600"/>
                  </a:lnTo>
                  <a:lnTo>
                    <a:pt x="-7" y="10919"/>
                  </a:lnTo>
                  <a:lnTo>
                    <a:pt x="5593" y="0"/>
                  </a:lnTo>
                  <a:close/>
                  <a:moveTo>
                    <a:pt x="5593" y="0"/>
                  </a:moveTo>
                </a:path>
              </a:pathLst>
            </a:custGeom>
            <a:solidFill>
              <a:srgbClr val="FF7F1B">
                <a:alpha val="59999"/>
              </a:srgbClr>
            </a:solidFill>
            <a:ln w="9525">
              <a:solidFill>
                <a:srgbClr val="803F0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9716" name="Group 84"/>
          <p:cNvGrpSpPr>
            <a:grpSpLocks/>
          </p:cNvGrpSpPr>
          <p:nvPr/>
        </p:nvGrpSpPr>
        <p:grpSpPr bwMode="auto">
          <a:xfrm>
            <a:off x="4894585" y="1634133"/>
            <a:ext cx="2302743" cy="512341"/>
            <a:chOff x="0" y="0"/>
            <a:chExt cx="2062" cy="459"/>
          </a:xfrm>
        </p:grpSpPr>
        <p:sp>
          <p:nvSpPr>
            <p:cNvPr id="69717" name="Line 85"/>
            <p:cNvSpPr>
              <a:spLocks noChangeShapeType="1"/>
            </p:cNvSpPr>
            <p:nvPr/>
          </p:nvSpPr>
          <p:spPr bwMode="auto">
            <a:xfrm rot="10800000" flipH="1">
              <a:off x="152" y="344"/>
              <a:ext cx="102" cy="115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18" name="Rectangle 86"/>
            <p:cNvSpPr>
              <a:spLocks/>
            </p:cNvSpPr>
            <p:nvPr/>
          </p:nvSpPr>
          <p:spPr bwMode="auto">
            <a:xfrm>
              <a:off x="41" y="96"/>
              <a:ext cx="816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6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1,6 bonds</a:t>
              </a:r>
            </a:p>
          </p:txBody>
        </p:sp>
        <p:sp>
          <p:nvSpPr>
            <p:cNvPr id="69719" name="Line 87"/>
            <p:cNvSpPr>
              <a:spLocks noChangeShapeType="1"/>
            </p:cNvSpPr>
            <p:nvPr/>
          </p:nvSpPr>
          <p:spPr bwMode="auto">
            <a:xfrm>
              <a:off x="0" y="115"/>
              <a:ext cx="142" cy="93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20" name="Line 88"/>
            <p:cNvSpPr>
              <a:spLocks noChangeShapeType="1"/>
            </p:cNvSpPr>
            <p:nvPr/>
          </p:nvSpPr>
          <p:spPr bwMode="auto">
            <a:xfrm>
              <a:off x="1942" y="0"/>
              <a:ext cx="120" cy="71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945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build="p" bldLvl="5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1002</Words>
  <Application>Microsoft Macintosh PowerPoint</Application>
  <PresentationFormat>On-screen Show (4:3)</PresentationFormat>
  <Paragraphs>205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Carbohydrates</vt:lpstr>
      <vt:lpstr>Carbohydrates</vt:lpstr>
      <vt:lpstr>Monosaccharides</vt:lpstr>
      <vt:lpstr>Disaccharides</vt:lpstr>
      <vt:lpstr>Carbohydrate Isomers</vt:lpstr>
      <vt:lpstr>Disaccharides</vt:lpstr>
      <vt:lpstr>Polysaccharides - Cellulose</vt:lpstr>
      <vt:lpstr>Polysaccharides - Starch</vt:lpstr>
      <vt:lpstr>Polysaccharides - Glycogen</vt:lpstr>
      <vt:lpstr>Modified Polysaccharides</vt:lpstr>
      <vt:lpstr>Condensation &amp; Hydrolysis</vt:lpstr>
      <vt:lpstr>Condensation &amp; Hydrolysis</vt:lpstr>
      <vt:lpstr>Condensation &amp; Hydrolysis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Carbohydrates</dc:title>
  <dc:creator>Sarah Preston</dc:creator>
  <cp:lastModifiedBy>Sarah Preston</cp:lastModifiedBy>
  <cp:revision>9</cp:revision>
  <cp:lastPrinted>2014-09-07T13:47:35Z</cp:lastPrinted>
  <dcterms:created xsi:type="dcterms:W3CDTF">2014-09-05T11:16:16Z</dcterms:created>
  <dcterms:modified xsi:type="dcterms:W3CDTF">2014-10-17T11:49:19Z</dcterms:modified>
</cp:coreProperties>
</file>